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2294" y="120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9"/>
            <a:ext cx="27543443" cy="771763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1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41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89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1925245"/>
            <a:ext cx="5468186" cy="4095511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1925245"/>
            <a:ext cx="15864485" cy="4095511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78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45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3136227"/>
            <a:ext cx="27543443" cy="7150893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5260248"/>
            <a:ext cx="27543443" cy="7875980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0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5" y="11201403"/>
            <a:ext cx="10666333" cy="3167896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6" y="11201403"/>
            <a:ext cx="10666333" cy="3167896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43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441851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8059343"/>
            <a:ext cx="14317416" cy="3358750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1418092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8059343"/>
            <a:ext cx="14323039" cy="3358750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1418092"/>
            <a:ext cx="14323039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86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05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/>
          <a:stretch/>
        </p:blipFill>
        <p:spPr bwMode="auto">
          <a:xfrm>
            <a:off x="0" y="-1"/>
            <a:ext cx="32404050" cy="1793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" t="18846" r="1" b="62308"/>
          <a:stretch/>
        </p:blipFill>
        <p:spPr bwMode="auto">
          <a:xfrm rot="10800000">
            <a:off x="-28577" y="33988026"/>
            <a:ext cx="3243262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www.pucpcaldas.br/resources/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4" y="0"/>
            <a:ext cx="5112568" cy="535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783" y="33988026"/>
            <a:ext cx="606477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63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515"/>
            <a:ext cx="10660711" cy="610076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6"/>
            <a:ext cx="18114766" cy="30728844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4278"/>
            <a:ext cx="10660711" cy="24628082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27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2"/>
            <a:ext cx="19442430" cy="297537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8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8"/>
            <a:ext cx="19442430" cy="4225524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36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1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6"/>
            <a:ext cx="29163645" cy="23761304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2"/>
            <a:ext cx="7560945" cy="191690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E69F6-6436-4F63-A4FA-45A2044E47EE}" type="datetimeFigureOut">
              <a:rPr lang="pt-BR" smtClean="0"/>
              <a:pPr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2"/>
            <a:ext cx="10261283" cy="191690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2"/>
            <a:ext cx="7560945" cy="191690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7622-59B5-4F6A-A575-961E062CBA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18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414"/>
          <p:cNvSpPr txBox="1">
            <a:spLocks noChangeArrowheads="1"/>
          </p:cNvSpPr>
          <p:nvPr/>
        </p:nvSpPr>
        <p:spPr bwMode="auto">
          <a:xfrm>
            <a:off x="2895014" y="2088482"/>
            <a:ext cx="30545087" cy="30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marL="1619250" indent="-1619250" algn="ctr" defTabSz="692150"/>
            <a:r>
              <a:rPr lang="pt-BR" sz="4800" b="1" dirty="0">
                <a:solidFill>
                  <a:schemeClr val="bg1"/>
                </a:solidFill>
              </a:rPr>
              <a:t>Autor </a:t>
            </a:r>
            <a:r>
              <a:rPr lang="pt-BR" sz="4800" b="1" baseline="30000" dirty="0">
                <a:solidFill>
                  <a:schemeClr val="bg1"/>
                </a:solidFill>
              </a:rPr>
              <a:t>1</a:t>
            </a:r>
            <a:r>
              <a:rPr lang="pt-BR" sz="4800" b="1" dirty="0">
                <a:solidFill>
                  <a:schemeClr val="bg1"/>
                </a:solidFill>
              </a:rPr>
              <a:t>;</a:t>
            </a:r>
            <a:r>
              <a:rPr lang="pt-BR" sz="4800" b="1" baseline="30000" dirty="0">
                <a:solidFill>
                  <a:schemeClr val="bg1"/>
                </a:solidFill>
              </a:rPr>
              <a:t> </a:t>
            </a:r>
            <a:r>
              <a:rPr lang="pt-BR" sz="4800" b="1" dirty="0">
                <a:solidFill>
                  <a:schemeClr val="bg1"/>
                </a:solidFill>
              </a:rPr>
              <a:t>  Autor </a:t>
            </a:r>
            <a:r>
              <a:rPr lang="pt-BR" sz="4800" b="1" baseline="30000" dirty="0">
                <a:solidFill>
                  <a:schemeClr val="bg1"/>
                </a:solidFill>
              </a:rPr>
              <a:t>2</a:t>
            </a:r>
            <a:r>
              <a:rPr lang="pt-BR" sz="4800" b="1" dirty="0">
                <a:solidFill>
                  <a:schemeClr val="bg1"/>
                </a:solidFill>
              </a:rPr>
              <a:t>; CAutor</a:t>
            </a:r>
            <a:r>
              <a:rPr lang="pt-BR" sz="4800" b="1" baseline="30000" dirty="0">
                <a:solidFill>
                  <a:schemeClr val="bg1"/>
                </a:solidFill>
              </a:rPr>
              <a:t>3</a:t>
            </a:r>
            <a:endParaRPr lang="pt-BR" sz="4800" b="1" dirty="0">
              <a:solidFill>
                <a:schemeClr val="bg1"/>
              </a:solidFill>
            </a:endParaRPr>
          </a:p>
          <a:p>
            <a:pPr marL="1619250" indent="-1619250" algn="ctr" defTabSz="692150"/>
            <a:r>
              <a:rPr lang="pt-BR" sz="3600" baseline="300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1.</a:t>
            </a:r>
            <a:r>
              <a:rPr lang="pt-BR" sz="36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Graduanda, Pontifícia Universidade Católica de Minas Gerais – </a:t>
            </a:r>
            <a:r>
              <a:rPr lang="pt-BR" sz="3600" i="1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Campus</a:t>
            </a:r>
            <a:r>
              <a:rPr lang="pt-BR" sz="36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 Poços de Caldas, </a:t>
            </a:r>
            <a:r>
              <a:rPr lang="pt-BR" sz="36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email</a:t>
            </a:r>
            <a:endParaRPr lang="pt-BR" sz="3600" dirty="0">
              <a:solidFill>
                <a:schemeClr val="bg1"/>
              </a:solidFill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600" baseline="300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2.</a:t>
            </a:r>
            <a:r>
              <a:rPr lang="pt-BR" sz="36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Graduando, Pontifícia Universidade Católica de Minas Gerais – </a:t>
            </a:r>
            <a:r>
              <a:rPr lang="pt-BR" sz="3600" i="1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Campus</a:t>
            </a:r>
            <a:r>
              <a:rPr lang="pt-BR" sz="36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 Poços de Caldas,  </a:t>
            </a:r>
            <a:r>
              <a:rPr lang="pt-BR" sz="36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email</a:t>
            </a:r>
            <a:endParaRPr lang="pt-BR" sz="3600" dirty="0">
              <a:solidFill>
                <a:schemeClr val="bg1"/>
              </a:solidFill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6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600" baseline="300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3. </a:t>
            </a:r>
            <a:r>
              <a:rPr lang="pt-BR" sz="36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Prof.ª , Pontifícia Universidade Católica de Minas Gerais – </a:t>
            </a:r>
            <a:r>
              <a:rPr lang="pt-BR" sz="3600" i="1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Campus</a:t>
            </a:r>
            <a:r>
              <a:rPr lang="pt-BR" sz="36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 Poços de Caldas, e-mail</a:t>
            </a:r>
          </a:p>
          <a:p>
            <a:pPr marL="1619250" indent="-1619250" algn="ctr" defTabSz="692150"/>
            <a:endParaRPr lang="pt-BR" sz="3600" dirty="0">
              <a:solidFill>
                <a:schemeClr val="bg1"/>
              </a:solidFill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20" name="Text Box 3416"/>
          <p:cNvSpPr txBox="1">
            <a:spLocks noChangeArrowheads="1"/>
          </p:cNvSpPr>
          <p:nvPr/>
        </p:nvSpPr>
        <p:spPr bwMode="auto">
          <a:xfrm>
            <a:off x="11858625" y="27575319"/>
            <a:ext cx="7800975" cy="58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BR" sz="3200" b="1">
                <a:latin typeface="tahoma, verdana, arial"/>
                <a:ea typeface="ＭＳ Ｐゴシック"/>
                <a:cs typeface="Times New Roman" pitchFamily="18" charset="0"/>
              </a:rPr>
              <a:t> </a:t>
            </a:r>
            <a:endParaRPr lang="pt-BR" sz="32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1" name="Text Box 3434"/>
          <p:cNvSpPr txBox="1">
            <a:spLocks noChangeArrowheads="1"/>
          </p:cNvSpPr>
          <p:nvPr/>
        </p:nvSpPr>
        <p:spPr bwMode="auto">
          <a:xfrm>
            <a:off x="5040785" y="432298"/>
            <a:ext cx="27363265" cy="12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pt-BR" sz="7200" b="1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TÍTULO</a:t>
            </a:r>
          </a:p>
        </p:txBody>
      </p:sp>
      <p:sp>
        <p:nvSpPr>
          <p:cNvPr id="22" name="Text Box 3674"/>
          <p:cNvSpPr txBox="1">
            <a:spLocks noChangeArrowheads="1"/>
          </p:cNvSpPr>
          <p:nvPr/>
        </p:nvSpPr>
        <p:spPr bwMode="auto">
          <a:xfrm>
            <a:off x="12176125" y="10520807"/>
            <a:ext cx="2138363" cy="52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defTabSz="968375">
              <a:spcBef>
                <a:spcPct val="50000"/>
              </a:spcBef>
            </a:pPr>
            <a:endParaRPr lang="en-US" sz="28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9" name="Text Box 3661"/>
          <p:cNvSpPr txBox="1">
            <a:spLocks noChangeArrowheads="1"/>
          </p:cNvSpPr>
          <p:nvPr/>
        </p:nvSpPr>
        <p:spPr bwMode="auto">
          <a:xfrm>
            <a:off x="21865002" y="24472356"/>
            <a:ext cx="9872662" cy="951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t-BR" sz="3200" dirty="0"/>
              <a:t>DAMASCENO, V. O. et al. Tipo físico ideal e satisfação com a imagem corporal de praticantes de caminhada. </a:t>
            </a:r>
            <a:r>
              <a:rPr lang="en-US" sz="3200" dirty="0"/>
              <a:t>Rev Bras Med </a:t>
            </a:r>
            <a:r>
              <a:rPr lang="en-US" sz="3200" dirty="0" err="1"/>
              <a:t>Esporte</a:t>
            </a:r>
            <a:r>
              <a:rPr lang="en-US" sz="3200" dirty="0"/>
              <a:t>, v. 11, n. 3, p. 181–6, 2005.</a:t>
            </a:r>
            <a:endParaRPr lang="pt-BR" sz="3200" dirty="0"/>
          </a:p>
          <a:p>
            <a:pPr marL="514350" lvl="0" indent="-514350" algn="just">
              <a:buFont typeface="+mj-lt"/>
              <a:buAutoNum type="arabicPeriod"/>
            </a:pPr>
            <a:r>
              <a:rPr lang="pt-BR" sz="3200" dirty="0"/>
              <a:t>LISE M. L. Z.; GAMA, S. T.S.; FERIGOLO, M.; BARROS, H.M.T. O abuso de esteroides anabólico-androgênicos em atletismo. 1999 </a:t>
            </a:r>
            <a:r>
              <a:rPr lang="pt-BR" sz="3200" dirty="0" err="1"/>
              <a:t>Rev</a:t>
            </a:r>
            <a:r>
              <a:rPr lang="pt-BR" sz="3200" dirty="0"/>
              <a:t> </a:t>
            </a:r>
            <a:r>
              <a:rPr lang="pt-BR" sz="3200" dirty="0" err="1"/>
              <a:t>Ass</a:t>
            </a:r>
            <a:r>
              <a:rPr lang="pt-BR" sz="3200" dirty="0"/>
              <a:t> </a:t>
            </a:r>
            <a:r>
              <a:rPr lang="pt-BR" sz="3200" dirty="0" err="1"/>
              <a:t>Med</a:t>
            </a:r>
            <a:r>
              <a:rPr lang="pt-BR" sz="3200" dirty="0"/>
              <a:t> Brasil; 45(4): 364-70.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/>
              <a:t>MACHADO, M. F. A. S. et al: Integralidade, formação de saúde, educação em saúde e as propostas do SUS – uma revisão conceitual. Ciência da Saúde Coletiva. Vol.12, N.2. Rio de Janeiro Mar/ </a:t>
            </a:r>
            <a:r>
              <a:rPr lang="pt-BR" sz="3200" dirty="0" err="1"/>
              <a:t>Apr</a:t>
            </a:r>
            <a:r>
              <a:rPr lang="pt-BR" sz="3200" dirty="0"/>
              <a:t>. 2007.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/>
              <a:t>STUNKARD, A.J.; SORENSON, T. &amp; SCHLUSINGER, F. Use of the Danish Adoption Register for the study of obesity and thinness. In S.S. </a:t>
            </a:r>
            <a:r>
              <a:rPr lang="en-US" sz="3200" dirty="0" err="1"/>
              <a:t>Kety</a:t>
            </a:r>
            <a:r>
              <a:rPr lang="en-US" sz="3200" dirty="0"/>
              <a:t>, L.P. </a:t>
            </a:r>
            <a:r>
              <a:rPr lang="en-US" sz="3200" dirty="0" err="1"/>
              <a:t>Rowland,.L</a:t>
            </a:r>
            <a:r>
              <a:rPr lang="en-US" sz="3200" dirty="0"/>
              <a:t>. </a:t>
            </a:r>
            <a:r>
              <a:rPr lang="en-US" sz="3200" dirty="0" err="1"/>
              <a:t>Sidman</a:t>
            </a:r>
            <a:r>
              <a:rPr lang="en-US" sz="3200" dirty="0"/>
              <a:t>, &amp; S.W.. </a:t>
            </a:r>
            <a:endParaRPr lang="pt-BR" sz="32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/>
              <a:t>THEODORO, H.; RICALDE, S. R.; AMARO, F. S. Nutritional assessment and body self-perception of bodybuilders in Caxias do </a:t>
            </a:r>
            <a:r>
              <a:rPr lang="en-US" sz="3200" dirty="0" err="1"/>
              <a:t>Sul</a:t>
            </a:r>
            <a:r>
              <a:rPr lang="en-US" sz="3200" dirty="0"/>
              <a:t> - RS. </a:t>
            </a:r>
            <a:r>
              <a:rPr lang="pt-BR" sz="3200" dirty="0" err="1"/>
              <a:t>Rev</a:t>
            </a:r>
            <a:r>
              <a:rPr lang="pt-BR" sz="3200" dirty="0"/>
              <a:t> Brasileira de Medicina do Esporte, v. 15, n. 4, p. 291–294, ago. 2009.</a:t>
            </a:r>
          </a:p>
          <a:p>
            <a:pPr marL="514350" lvl="0" indent="-514350" algn="just">
              <a:buFont typeface="+mj-lt"/>
              <a:buAutoNum type="arabicPeriod"/>
            </a:pPr>
            <a:endParaRPr lang="pt-BR" sz="3600" dirty="0">
              <a:latin typeface="Calibri" pitchFamily="34" charset="0"/>
            </a:endParaRPr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431800" y="8060182"/>
            <a:ext cx="10340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tângulo 31"/>
          <p:cNvSpPr>
            <a:spLocks noChangeArrowheads="1"/>
          </p:cNvSpPr>
          <p:nvPr/>
        </p:nvSpPr>
        <p:spPr bwMode="auto">
          <a:xfrm>
            <a:off x="842963" y="8291957"/>
            <a:ext cx="36335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latin typeface="Calibri" pitchFamily="34" charset="0"/>
              </a:rPr>
              <a:t>1. INTRODUÇÃO</a:t>
            </a:r>
            <a:endParaRPr lang="pt-BR" sz="4000" dirty="0">
              <a:latin typeface="Calibri" pitchFamily="34" charset="0"/>
            </a:endParaRP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557213" y="18436082"/>
            <a:ext cx="102155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tângulo 46"/>
          <p:cNvSpPr>
            <a:spLocks noChangeArrowheads="1"/>
          </p:cNvSpPr>
          <p:nvPr/>
        </p:nvSpPr>
        <p:spPr bwMode="auto">
          <a:xfrm>
            <a:off x="700088" y="18734532"/>
            <a:ext cx="31354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4000" b="1" dirty="0">
                <a:latin typeface="Calibri" pitchFamily="34" charset="0"/>
                <a:cs typeface="Tahoma" pitchFamily="34" charset="0"/>
              </a:rPr>
              <a:t>2. OBJETIVOS</a:t>
            </a:r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11429999" y="8077644"/>
            <a:ext cx="99869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tângulo 47"/>
          <p:cNvSpPr>
            <a:spLocks noChangeArrowheads="1"/>
          </p:cNvSpPr>
          <p:nvPr/>
        </p:nvSpPr>
        <p:spPr bwMode="auto">
          <a:xfrm>
            <a:off x="11630025" y="8363394"/>
            <a:ext cx="6016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defTabSz="1020763"/>
            <a:r>
              <a:rPr lang="pt-BR" sz="4000" b="1" dirty="0">
                <a:latin typeface="Calibri" pitchFamily="34" charset="0"/>
              </a:rPr>
              <a:t>3. REVISÃO DA LITERATURA</a:t>
            </a:r>
          </a:p>
        </p:txBody>
      </p: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21880107" y="23053079"/>
            <a:ext cx="100726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tângulo 57"/>
          <p:cNvSpPr>
            <a:spLocks noChangeArrowheads="1"/>
          </p:cNvSpPr>
          <p:nvPr/>
        </p:nvSpPr>
        <p:spPr bwMode="auto">
          <a:xfrm>
            <a:off x="22185082" y="23342073"/>
            <a:ext cx="30460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latin typeface="Calibri" pitchFamily="34" charset="0"/>
              </a:rPr>
              <a:t>REFERÊNCIAS</a:t>
            </a:r>
            <a:endParaRPr lang="pt-BR" sz="4000" dirty="0">
              <a:latin typeface="Calibri" pitchFamily="34" charset="0"/>
            </a:endParaRPr>
          </a:p>
        </p:txBody>
      </p:sp>
      <p:sp>
        <p:nvSpPr>
          <p:cNvPr id="49" name="AutoShape 40" descr="9k="/>
          <p:cNvSpPr>
            <a:spLocks noChangeAspect="1" noChangeArrowheads="1"/>
          </p:cNvSpPr>
          <p:nvPr/>
        </p:nvSpPr>
        <p:spPr bwMode="auto">
          <a:xfrm>
            <a:off x="15039975" y="18236057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0" name="AutoShape 42" descr="9k="/>
          <p:cNvSpPr>
            <a:spLocks noChangeAspect="1" noChangeArrowheads="1"/>
          </p:cNvSpPr>
          <p:nvPr/>
        </p:nvSpPr>
        <p:spPr bwMode="auto">
          <a:xfrm>
            <a:off x="15039975" y="18236057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1" name="AutoShape 44" descr="9k="/>
          <p:cNvSpPr>
            <a:spLocks noChangeAspect="1" noChangeArrowheads="1"/>
          </p:cNvSpPr>
          <p:nvPr/>
        </p:nvSpPr>
        <p:spPr bwMode="auto">
          <a:xfrm>
            <a:off x="15039975" y="18236057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2" name="AutoShape 46" descr="9k="/>
          <p:cNvSpPr>
            <a:spLocks noChangeAspect="1" noChangeArrowheads="1"/>
          </p:cNvSpPr>
          <p:nvPr/>
        </p:nvSpPr>
        <p:spPr bwMode="auto">
          <a:xfrm>
            <a:off x="15039975" y="18236057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3" name="AutoShape 48" descr="9k="/>
          <p:cNvSpPr>
            <a:spLocks noChangeAspect="1" noChangeArrowheads="1"/>
          </p:cNvSpPr>
          <p:nvPr/>
        </p:nvSpPr>
        <p:spPr bwMode="auto">
          <a:xfrm>
            <a:off x="15039975" y="18240819"/>
            <a:ext cx="2324100" cy="1962150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4" name="AutoShape 50" descr="Z"/>
          <p:cNvSpPr>
            <a:spLocks noChangeAspect="1" noChangeArrowheads="1"/>
          </p:cNvSpPr>
          <p:nvPr/>
        </p:nvSpPr>
        <p:spPr bwMode="auto">
          <a:xfrm>
            <a:off x="15082838" y="18859944"/>
            <a:ext cx="2238375" cy="723900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11429998" y="26515656"/>
            <a:ext cx="99869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Retângulo 53"/>
          <p:cNvSpPr>
            <a:spLocks noChangeArrowheads="1"/>
          </p:cNvSpPr>
          <p:nvPr/>
        </p:nvSpPr>
        <p:spPr bwMode="auto">
          <a:xfrm>
            <a:off x="11658600" y="26867432"/>
            <a:ext cx="833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20763"/>
            <a:r>
              <a:rPr lang="pt-BR" sz="4000" b="1" dirty="0">
                <a:latin typeface="Calibri" pitchFamily="34" charset="0"/>
              </a:rPr>
              <a:t>5. RESULTADOS E DISCUSSÃO</a:t>
            </a:r>
          </a:p>
        </p:txBody>
      </p:sp>
      <p:sp>
        <p:nvSpPr>
          <p:cNvPr id="61" name="Text Box 3434"/>
          <p:cNvSpPr txBox="1">
            <a:spLocks noChangeArrowheads="1"/>
          </p:cNvSpPr>
          <p:nvPr/>
        </p:nvSpPr>
        <p:spPr bwMode="auto">
          <a:xfrm>
            <a:off x="1404143" y="5760890"/>
            <a:ext cx="29595763" cy="101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pt-BR" sz="6000" b="1" dirty="0">
                <a:solidFill>
                  <a:schemeClr val="bg1"/>
                </a:solidFill>
              </a:rPr>
              <a:t>X MOSPT - Mostra de Projetos e Trabalhos do Curso de Enfermagem</a:t>
            </a:r>
            <a:endParaRPr lang="pt-BR" sz="6000" dirty="0">
              <a:solidFill>
                <a:schemeClr val="bg1"/>
              </a:solidFill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11429998" y="12695307"/>
            <a:ext cx="99869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1661998" y="12984301"/>
            <a:ext cx="7122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4. MATERIAIS E MÉTODOS</a:t>
            </a:r>
          </a:p>
        </p:txBody>
      </p:sp>
      <p:pic>
        <p:nvPicPr>
          <p:cNvPr id="37" name="Picture 5">
            <a:extLst>
              <a:ext uri="{FF2B5EF4-FFF2-40B4-BE49-F238E27FC236}">
                <a16:creationId xmlns:a16="http://schemas.microsoft.com/office/drawing/2014/main" id="{9D83F619-5C99-4410-B94A-9C0C2AA23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21962665" y="14545866"/>
            <a:ext cx="100726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tângulo 57">
            <a:extLst>
              <a:ext uri="{FF2B5EF4-FFF2-40B4-BE49-F238E27FC236}">
                <a16:creationId xmlns:a16="http://schemas.microsoft.com/office/drawing/2014/main" id="{4354E753-2029-4F94-985C-06C53BE8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7640" y="14834860"/>
            <a:ext cx="32619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latin typeface="Calibri" pitchFamily="34" charset="0"/>
              </a:rPr>
              <a:t>6. CONLUSÕES</a:t>
            </a:r>
            <a:endParaRPr lang="pt-BR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62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344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Tahoma</vt:lpstr>
      <vt:lpstr>tahoma, verdana, 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SMC</dc:creator>
  <cp:lastModifiedBy>Cristiane Aparecida Silveira</cp:lastModifiedBy>
  <cp:revision>24</cp:revision>
  <dcterms:created xsi:type="dcterms:W3CDTF">2015-08-19T16:18:10Z</dcterms:created>
  <dcterms:modified xsi:type="dcterms:W3CDTF">2017-10-09T18:25:48Z</dcterms:modified>
</cp:coreProperties>
</file>