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576" y="3426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9"/>
            <a:ext cx="27543443" cy="771763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41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89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1925245"/>
            <a:ext cx="5468186" cy="4095511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1925245"/>
            <a:ext cx="15864485" cy="4095511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78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45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3136227"/>
            <a:ext cx="27543443" cy="715089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5260248"/>
            <a:ext cx="27543443" cy="7875980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0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5" y="11201403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6" y="11201403"/>
            <a:ext cx="10666333" cy="31678963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43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8059343"/>
            <a:ext cx="14317416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1418092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8059343"/>
            <a:ext cx="14323039" cy="3358750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1418092"/>
            <a:ext cx="14323039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05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/>
          <a:stretch/>
        </p:blipFill>
        <p:spPr bwMode="auto">
          <a:xfrm>
            <a:off x="0" y="-1"/>
            <a:ext cx="32404050" cy="1793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" t="18846" r="1" b="62308"/>
          <a:stretch/>
        </p:blipFill>
        <p:spPr bwMode="auto">
          <a:xfrm rot="10800000">
            <a:off x="-28577" y="33988026"/>
            <a:ext cx="3243262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pucpcaldas.br/resources/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4" y="0"/>
            <a:ext cx="5112568" cy="53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783" y="33988026"/>
            <a:ext cx="606477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632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433515"/>
            <a:ext cx="10660711" cy="610076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6" cy="30728844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7534278"/>
            <a:ext cx="10660711" cy="24628082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7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2"/>
            <a:ext cx="19442430" cy="297537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8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8"/>
            <a:ext cx="19442430" cy="4225524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36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6"/>
            <a:ext cx="29163645" cy="23761304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2"/>
            <a:ext cx="7560945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E69F6-6436-4F63-A4FA-45A2044E47EE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2"/>
            <a:ext cx="10261283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2"/>
            <a:ext cx="7560945" cy="1916904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7622-59B5-4F6A-A575-961E062CB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18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414"/>
          <p:cNvSpPr txBox="1">
            <a:spLocks noChangeArrowheads="1"/>
          </p:cNvSpPr>
          <p:nvPr/>
        </p:nvSpPr>
        <p:spPr bwMode="auto">
          <a:xfrm>
            <a:off x="2743200" y="2088482"/>
            <a:ext cx="30545087" cy="202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5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Joana Maria OLIVEIRA</a:t>
            </a:r>
            <a:r>
              <a:rPr lang="pt-BR" sz="5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8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8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Maria José </a:t>
            </a:r>
            <a:r>
              <a:rPr lang="pt-BR" sz="5400" b="1" dirty="0" smtClean="0">
                <a:latin typeface="Calibri" pitchFamily="34" charset="0"/>
                <a:ea typeface="ＭＳ Ｐゴシック"/>
                <a:cs typeface="Calibri" pitchFamily="34" charset="0"/>
              </a:rPr>
              <a:t>ALBUQUERQUE</a:t>
            </a:r>
            <a:r>
              <a:rPr lang="pt-BR" sz="5400" b="1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  <a:endParaRPr lang="pt-BR" sz="5400" b="1" baseline="30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619250" indent="-1619250" algn="ctr" defTabSz="692150"/>
            <a:r>
              <a:rPr lang="pt-BR" sz="3600" baseline="30000" dirty="0" smtClean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600" dirty="0" smtClean="0">
                <a:latin typeface="Calibri" pitchFamily="34" charset="0"/>
                <a:ea typeface="ＭＳ Ｐゴシック"/>
                <a:cs typeface="Calibri" pitchFamily="34" charset="0"/>
              </a:rPr>
              <a:t>Enfermeira, Pontifícia Universidade Católica de Minas Gerais </a:t>
            </a:r>
            <a:r>
              <a:rPr lang="pt-BR" sz="3600" dirty="0">
                <a:latin typeface="Calibri" pitchFamily="34" charset="0"/>
                <a:ea typeface="ＭＳ Ｐゴシック"/>
                <a:cs typeface="Calibri" pitchFamily="34" charset="0"/>
              </a:rPr>
              <a:t>– </a:t>
            </a:r>
            <a:r>
              <a:rPr lang="pt-BR" sz="3600" i="1" dirty="0">
                <a:latin typeface="Calibri" pitchFamily="34" charset="0"/>
                <a:ea typeface="ＭＳ Ｐゴシック"/>
                <a:cs typeface="Calibri" pitchFamily="34" charset="0"/>
              </a:rPr>
              <a:t>Campus</a:t>
            </a:r>
            <a:r>
              <a:rPr lang="pt-BR" sz="36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600" dirty="0" smtClean="0">
                <a:latin typeface="Calibri" pitchFamily="34" charset="0"/>
                <a:ea typeface="ＭＳ Ｐゴシック"/>
                <a:cs typeface="Calibri" pitchFamily="34" charset="0"/>
              </a:rPr>
              <a:t>Poços de Caldas, </a:t>
            </a:r>
            <a:r>
              <a:rPr lang="pt-BR" sz="3600" dirty="0">
                <a:latin typeface="Calibri" pitchFamily="34" charset="0"/>
                <a:ea typeface="ＭＳ Ｐゴシック"/>
                <a:cs typeface="Calibri" pitchFamily="34" charset="0"/>
              </a:rPr>
              <a:t>oliveira@ xxx.com.br;</a:t>
            </a:r>
          </a:p>
          <a:p>
            <a:pPr marL="1619250" indent="-1619250" algn="ctr" defTabSz="692150"/>
            <a:r>
              <a:rPr lang="pt-BR" sz="36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6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600" dirty="0" smtClean="0">
                <a:latin typeface="Calibri" pitchFamily="34" charset="0"/>
                <a:ea typeface="ＭＳ Ｐゴシック"/>
                <a:cs typeface="Calibri" pitchFamily="34" charset="0"/>
              </a:rPr>
              <a:t>Prof.ª Dr.ª, Pontifícia Universidade Católica de Minas Gerais – </a:t>
            </a:r>
            <a:r>
              <a:rPr lang="pt-BR" sz="3600" i="1" dirty="0" smtClean="0">
                <a:latin typeface="Calibri" pitchFamily="34" charset="0"/>
                <a:ea typeface="ＭＳ Ｐゴシック"/>
                <a:cs typeface="Calibri" pitchFamily="34" charset="0"/>
              </a:rPr>
              <a:t>Campus</a:t>
            </a:r>
            <a:r>
              <a:rPr lang="pt-BR" sz="3600" dirty="0" smtClean="0">
                <a:latin typeface="Calibri" pitchFamily="34" charset="0"/>
                <a:ea typeface="ＭＳ Ｐゴシック"/>
                <a:cs typeface="Calibri" pitchFamily="34" charset="0"/>
              </a:rPr>
              <a:t> Poços de Caldas, </a:t>
            </a:r>
            <a:r>
              <a:rPr lang="pt-BR" sz="3600" dirty="0">
                <a:latin typeface="Calibri" pitchFamily="34" charset="0"/>
                <a:ea typeface="ＭＳ Ｐゴシック"/>
                <a:cs typeface="Calibri" pitchFamily="34" charset="0"/>
              </a:rPr>
              <a:t>albuquerque@xxx.com.br.</a:t>
            </a:r>
          </a:p>
        </p:txBody>
      </p:sp>
      <p:sp>
        <p:nvSpPr>
          <p:cNvPr id="20" name="Text Box 3416"/>
          <p:cNvSpPr txBox="1">
            <a:spLocks noChangeArrowheads="1"/>
          </p:cNvSpPr>
          <p:nvPr/>
        </p:nvSpPr>
        <p:spPr bwMode="auto">
          <a:xfrm>
            <a:off x="11858625" y="27575319"/>
            <a:ext cx="7800975" cy="58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sz="32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2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1" name="Text Box 3434"/>
          <p:cNvSpPr txBox="1">
            <a:spLocks noChangeArrowheads="1"/>
          </p:cNvSpPr>
          <p:nvPr/>
        </p:nvSpPr>
        <p:spPr bwMode="auto">
          <a:xfrm>
            <a:off x="2808287" y="432298"/>
            <a:ext cx="29595763" cy="144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en-US" sz="8800" b="1" dirty="0">
                <a:latin typeface="Calibri" pitchFamily="34" charset="0"/>
                <a:ea typeface="ＭＳ Ｐゴシック"/>
                <a:cs typeface="Calibri" pitchFamily="34" charset="0"/>
              </a:rPr>
              <a:t>TÍTULO: </a:t>
            </a:r>
            <a:r>
              <a:rPr lang="en-US" sz="8800" b="1" dirty="0" err="1">
                <a:latin typeface="Calibri" pitchFamily="34" charset="0"/>
                <a:ea typeface="ＭＳ Ｐゴシック"/>
                <a:cs typeface="Calibri" pitchFamily="34" charset="0"/>
              </a:rPr>
              <a:t>Subtítulo</a:t>
            </a:r>
            <a:endParaRPr lang="pt-BR" sz="88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22" name="Text Box 3674"/>
          <p:cNvSpPr txBox="1">
            <a:spLocks noChangeArrowheads="1"/>
          </p:cNvSpPr>
          <p:nvPr/>
        </p:nvSpPr>
        <p:spPr bwMode="auto">
          <a:xfrm>
            <a:off x="12176125" y="10520807"/>
            <a:ext cx="2138363" cy="52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spcBef>
                <a:spcPct val="50000"/>
              </a:spcBef>
            </a:pPr>
            <a:endParaRPr lang="en-US" sz="28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cxnSp>
        <p:nvCxnSpPr>
          <p:cNvPr id="23" name="Straight Connector 2"/>
          <p:cNvCxnSpPr/>
          <p:nvPr/>
        </p:nvCxnSpPr>
        <p:spPr>
          <a:xfrm flipV="1">
            <a:off x="11110117" y="7934770"/>
            <a:ext cx="54768" cy="24397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32"/>
          <p:cNvCxnSpPr/>
          <p:nvPr/>
        </p:nvCxnSpPr>
        <p:spPr>
          <a:xfrm flipV="1">
            <a:off x="21536025" y="8006209"/>
            <a:ext cx="166688" cy="243256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 Box 3646"/>
          <p:cNvSpPr txBox="1">
            <a:spLocks noChangeArrowheads="1"/>
          </p:cNvSpPr>
          <p:nvPr/>
        </p:nvSpPr>
        <p:spPr bwMode="auto">
          <a:xfrm>
            <a:off x="628650" y="20436332"/>
            <a:ext cx="9929813" cy="944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(Apresentar, de forma breve e clara, a fundamentação racional e o propósito do estudo, fornecendo ao leitor elementos necessários para a compreensão do trabalho) </a:t>
            </a:r>
            <a:r>
              <a:rPr lang="pt-BR" sz="3200" dirty="0" smtClean="0"/>
              <a:t>.</a:t>
            </a:r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(Informar claramente como, quando e em que condições os procedimentos foram realizados e quais os passos que foram seguidos, informando ainda o período e o local de realização da pesquisa).</a:t>
            </a:r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 marL="457200" indent="-457200" algn="just" defTabSz="6921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algn="just" defTabSz="692150">
              <a:spcBef>
                <a:spcPct val="50000"/>
              </a:spcBef>
            </a:pPr>
            <a:endParaRPr lang="pt-PT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923"/>
          <p:cNvSpPr txBox="1">
            <a:spLocks noChangeArrowheads="1"/>
          </p:cNvSpPr>
          <p:nvPr/>
        </p:nvSpPr>
        <p:spPr bwMode="auto">
          <a:xfrm>
            <a:off x="21845588" y="18078894"/>
            <a:ext cx="9955212" cy="403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pt-BR" sz="3200" dirty="0"/>
              <a:t>(As conclusões devem ser fundamentadas nos resultados, contendo deduções lógicas que correspondam aos objetivos do tema proposto e às expectativas propostas pelo autor na introdução do trabalho. Devem ser breves, exatas e acompanhar a sequência proposta nos objetivos, podendo ser positivas e negativas).</a:t>
            </a:r>
          </a:p>
          <a:p>
            <a:pPr algn="just" defTabSz="968375"/>
            <a:endParaRPr lang="pt-BR" sz="3200" dirty="0">
              <a:latin typeface="Calibri" pitchFamily="34" charset="0"/>
            </a:endParaRPr>
          </a:p>
        </p:txBody>
      </p:sp>
      <p:sp>
        <p:nvSpPr>
          <p:cNvPr id="29" name="Text Box 3661"/>
          <p:cNvSpPr txBox="1">
            <a:spLocks noChangeArrowheads="1"/>
          </p:cNvSpPr>
          <p:nvPr/>
        </p:nvSpPr>
        <p:spPr bwMode="auto">
          <a:xfrm>
            <a:off x="21890038" y="28947615"/>
            <a:ext cx="9872662" cy="477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200" i="1">
                <a:latin typeface="Calibri" pitchFamily="34" charset="0"/>
              </a:rPr>
              <a:t>Listar as referências citadas no texto de acordo com as normas da ABNT NBR 6023. Sugere-se a utilização de, no máximo, 5 referências no pôster.</a:t>
            </a:r>
          </a:p>
          <a:p>
            <a:pPr algn="just" defTabSz="655638">
              <a:spcBef>
                <a:spcPct val="50000"/>
              </a:spcBef>
            </a:pPr>
            <a:r>
              <a:rPr lang="en-US" sz="3200">
                <a:latin typeface="Calibri" pitchFamily="34" charset="0"/>
              </a:rPr>
              <a:t>ASSOCIAÇÃO BRASILEIRA DE NORMAS TÉCNICAS. </a:t>
            </a:r>
            <a:r>
              <a:rPr lang="en-US" sz="3200" b="1">
                <a:latin typeface="Calibri" pitchFamily="34" charset="0"/>
              </a:rPr>
              <a:t>NBR 15437</a:t>
            </a:r>
            <a:r>
              <a:rPr lang="en-US" sz="3200">
                <a:latin typeface="Calibri" pitchFamily="34" charset="0"/>
              </a:rPr>
              <a:t> : Informação e documentação:  Pôsteres técnicos e científicos: apresentação. Rio de Janeiro, 2006.</a:t>
            </a:r>
            <a:endParaRPr lang="pt-BR" sz="3200">
              <a:latin typeface="Calibri" pitchFamily="34" charset="0"/>
            </a:endParaRPr>
          </a:p>
          <a:p>
            <a:pPr algn="just" defTabSz="655638">
              <a:spcBef>
                <a:spcPct val="50000"/>
              </a:spcBef>
            </a:pPr>
            <a:endParaRPr lang="pt-BR" sz="3200">
              <a:latin typeface="Calibri" pitchFamily="34" charset="0"/>
            </a:endParaRPr>
          </a:p>
          <a:p>
            <a:pPr algn="just" defTabSz="655638">
              <a:spcBef>
                <a:spcPct val="50000"/>
              </a:spcBef>
            </a:pPr>
            <a:endParaRPr lang="pt-BR" sz="3200">
              <a:latin typeface="Calibri" pitchFamily="34" charset="0"/>
            </a:endParaRPr>
          </a:p>
        </p:txBody>
      </p:sp>
      <p:sp>
        <p:nvSpPr>
          <p:cNvPr id="30" name="Text Box 2409"/>
          <p:cNvSpPr txBox="1">
            <a:spLocks noChangeArrowheads="1"/>
          </p:cNvSpPr>
          <p:nvPr/>
        </p:nvSpPr>
        <p:spPr bwMode="auto">
          <a:xfrm>
            <a:off x="431800" y="9209325"/>
            <a:ext cx="10340975" cy="89671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102178" tIns="51088" rIns="102178" bIns="51088" anchor="ctr">
            <a:spAutoFit/>
          </a:bodyPr>
          <a:lstStyle/>
          <a:p>
            <a:pPr algn="just" defTabSz="1020763"/>
            <a:r>
              <a:rPr lang="pt-BR" sz="3200" dirty="0">
                <a:latin typeface="Calibri" pitchFamily="34" charset="0"/>
              </a:rPr>
              <a:t>O pôster deve ser elaborado no tamanho </a:t>
            </a:r>
            <a:r>
              <a:rPr lang="pt-BR" sz="3200" dirty="0" smtClean="0">
                <a:latin typeface="Calibri" pitchFamily="34" charset="0"/>
              </a:rPr>
              <a:t>100 </a:t>
            </a:r>
            <a:r>
              <a:rPr lang="pt-BR" sz="3200" dirty="0">
                <a:latin typeface="Calibri" pitchFamily="34" charset="0"/>
              </a:rPr>
              <a:t>cm de altura x 90 cm de largura, em </a:t>
            </a:r>
            <a:r>
              <a:rPr lang="pt-BR" sz="3200" dirty="0" smtClean="0">
                <a:latin typeface="Calibri" pitchFamily="34" charset="0"/>
              </a:rPr>
              <a:t>três </a:t>
            </a:r>
            <a:r>
              <a:rPr lang="pt-BR" sz="3200" dirty="0">
                <a:latin typeface="Calibri" pitchFamily="34" charset="0"/>
              </a:rPr>
              <a:t>colunas, devendo conter, obrigatoriamente: a logomarca do evento, o título do artigo, o nome dos autores seguidos de identificação, introdução, material e métodos, resultados e discussão, conclusão, agradecimentos e referências. </a:t>
            </a:r>
            <a:r>
              <a:rPr lang="pt-PT" sz="3200" dirty="0">
                <a:solidFill>
                  <a:srgbClr val="000000"/>
                </a:solidFill>
                <a:latin typeface="Calibri" pitchFamily="34" charset="0"/>
              </a:rPr>
              <a:t>O título deve ser bem destacado, permitindo que o visitante tenha facilidade em identificar o trabalho. Utilize fonte Calibri, tamanho de fonte 72 como mínimo para título, </a:t>
            </a:r>
            <a:r>
              <a:rPr lang="pt-BR" sz="3200" dirty="0">
                <a:latin typeface="Calibri" pitchFamily="34" charset="0"/>
              </a:rPr>
              <a:t>36 para os cabeçalhos</a:t>
            </a:r>
            <a:r>
              <a:rPr lang="pt-PT" sz="3200" dirty="0">
                <a:solidFill>
                  <a:srgbClr val="000000"/>
                </a:solidFill>
                <a:latin typeface="Calibri" pitchFamily="34" charset="0"/>
              </a:rPr>
              <a:t> e fonte 30 como mínimo para conteúdo. </a:t>
            </a:r>
            <a:endParaRPr lang="pt-PT" sz="3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defTabSz="1020763"/>
            <a:endParaRPr lang="pt-PT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just" defTabSz="1020763"/>
            <a:r>
              <a:rPr lang="pt-BR" sz="3200" dirty="0" smtClean="0">
                <a:latin typeface="Calibri" pitchFamily="34" charset="0"/>
              </a:rPr>
              <a:t>O </a:t>
            </a:r>
            <a:r>
              <a:rPr lang="pt-BR" sz="3200" dirty="0">
                <a:latin typeface="Calibri" pitchFamily="34" charset="0"/>
              </a:rPr>
              <a:t>pôster deve ser confeccionado em material adequado (lona, PVC, </a:t>
            </a:r>
            <a:r>
              <a:rPr lang="pt-BR" sz="3200" dirty="0" err="1">
                <a:latin typeface="Calibri" pitchFamily="34" charset="0"/>
              </a:rPr>
              <a:t>glosspaper</a:t>
            </a:r>
            <a:r>
              <a:rPr lang="pt-BR" sz="3200" dirty="0">
                <a:latin typeface="Calibri" pitchFamily="34" charset="0"/>
              </a:rPr>
              <a:t> ou similar</a:t>
            </a:r>
            <a:r>
              <a:rPr lang="pt-BR" sz="3200" dirty="0" smtClean="0">
                <a:latin typeface="Calibri" pitchFamily="34" charset="0"/>
              </a:rPr>
              <a:t>). </a:t>
            </a:r>
            <a:r>
              <a:rPr lang="pt-BR" sz="3200" dirty="0">
                <a:latin typeface="Calibri" pitchFamily="34" charset="0"/>
              </a:rPr>
              <a:t>O resumo deve ser elaborado conforme ABNT NBR 6028, seguido das palavras-chaves. </a:t>
            </a:r>
          </a:p>
          <a:p>
            <a:pPr algn="just" defTabSz="1020763"/>
            <a:endParaRPr lang="pt-BR" sz="3200" dirty="0">
              <a:latin typeface="Calibri" pitchFamily="34" charset="0"/>
            </a:endParaRPr>
          </a:p>
          <a:p>
            <a:pPr algn="just" defTabSz="1020763"/>
            <a:endParaRPr lang="pt-BR" sz="3200" dirty="0">
              <a:latin typeface="Calibri" pitchFamily="34" charset="0"/>
            </a:endParaRPr>
          </a:p>
          <a:p>
            <a:pPr algn="just" defTabSz="1020763"/>
            <a:r>
              <a:rPr lang="pt-BR" sz="3200" b="1" i="1" dirty="0">
                <a:latin typeface="Calibri" pitchFamily="34" charset="0"/>
              </a:rPr>
              <a:t>Palavras-chave</a:t>
            </a:r>
            <a:r>
              <a:rPr lang="pt-BR" sz="3200" i="1" dirty="0">
                <a:latin typeface="Calibri" pitchFamily="34" charset="0"/>
              </a:rPr>
              <a:t>: </a:t>
            </a:r>
            <a:r>
              <a:rPr lang="pt-PT" sz="3200" i="1" dirty="0">
                <a:latin typeface="Calibri" pitchFamily="34" charset="0"/>
              </a:rPr>
              <a:t>as mesmas utilizadas no artigo.</a:t>
            </a:r>
            <a:endParaRPr lang="pt-BR" sz="3200" i="1" dirty="0">
              <a:latin typeface="Calibri" pitchFamily="34" charset="0"/>
            </a:endParaRP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431800" y="8060182"/>
            <a:ext cx="10340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tângulo 31"/>
          <p:cNvSpPr>
            <a:spLocks noChangeArrowheads="1"/>
          </p:cNvSpPr>
          <p:nvPr/>
        </p:nvSpPr>
        <p:spPr bwMode="auto">
          <a:xfrm>
            <a:off x="842963" y="8291957"/>
            <a:ext cx="20904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latin typeface="Calibri" pitchFamily="34" charset="0"/>
              </a:rPr>
              <a:t>RESUMO</a:t>
            </a:r>
            <a:endParaRPr lang="pt-BR" sz="4000">
              <a:latin typeface="Calibri" pitchFamily="34" charset="0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557213" y="18436082"/>
            <a:ext cx="102155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tângulo 46"/>
          <p:cNvSpPr>
            <a:spLocks noChangeArrowheads="1"/>
          </p:cNvSpPr>
          <p:nvPr/>
        </p:nvSpPr>
        <p:spPr bwMode="auto">
          <a:xfrm>
            <a:off x="700088" y="18734532"/>
            <a:ext cx="3748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4000" b="1" dirty="0">
                <a:latin typeface="Calibri" pitchFamily="34" charset="0"/>
                <a:cs typeface="Tahoma" pitchFamily="34" charset="0"/>
              </a:rPr>
              <a:t>1. INTRODUÇÃO </a:t>
            </a: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11429999" y="8077644"/>
            <a:ext cx="99869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tângulo 47"/>
          <p:cNvSpPr>
            <a:spLocks noChangeArrowheads="1"/>
          </p:cNvSpPr>
          <p:nvPr/>
        </p:nvSpPr>
        <p:spPr bwMode="auto">
          <a:xfrm>
            <a:off x="11630025" y="8363394"/>
            <a:ext cx="5548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defTabSz="1020763"/>
            <a:r>
              <a:rPr lang="pt-BR" sz="4000" b="1">
                <a:latin typeface="Calibri" pitchFamily="34" charset="0"/>
              </a:rPr>
              <a:t>2. MATERIAL E MÉTODOS</a:t>
            </a:r>
          </a:p>
        </p:txBody>
      </p:sp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21917025" y="16292957"/>
            <a:ext cx="10072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tângulo 55"/>
          <p:cNvSpPr>
            <a:spLocks noChangeArrowheads="1"/>
          </p:cNvSpPr>
          <p:nvPr/>
        </p:nvSpPr>
        <p:spPr bwMode="auto">
          <a:xfrm>
            <a:off x="22274213" y="16519969"/>
            <a:ext cx="33434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4000" b="1">
                <a:latin typeface="Calibri" pitchFamily="34" charset="0"/>
              </a:rPr>
              <a:t>4. CONCLUSÃO</a:t>
            </a:r>
          </a:p>
        </p:txBody>
      </p:sp>
      <p:sp>
        <p:nvSpPr>
          <p:cNvPr id="43" name="Text Box 3661"/>
          <p:cNvSpPr txBox="1">
            <a:spLocks noChangeArrowheads="1"/>
          </p:cNvSpPr>
          <p:nvPr/>
        </p:nvSpPr>
        <p:spPr bwMode="auto">
          <a:xfrm>
            <a:off x="11272838" y="9644507"/>
            <a:ext cx="9872662" cy="2471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pt-BR" sz="3200" dirty="0"/>
              <a:t>(Informar claramente como, quando e em que condições os procedimentos foram realizados e quais os passos que foram seguidos, informando ainda o período e o local de realização da pesquisa. Deve permitir ao leitor reconstruir o processamento dos métodos empregados, sendo sintético, claro e preciso</a:t>
            </a:r>
            <a:r>
              <a:rPr lang="pt-BR" sz="3200" dirty="0" smtClean="0"/>
              <a:t>).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pt-BR" sz="3200" dirty="0"/>
              <a:t>(Os resultados devem ser apresentados de forma objetiva, precisa e em sequência lógica, utilizando-se tabelas, gráficos e figuras, sem necessidade de descreve- </a:t>
            </a:r>
            <a:r>
              <a:rPr lang="pt-BR" sz="3200" dirty="0" err="1"/>
              <a:t>las</a:t>
            </a:r>
            <a:r>
              <a:rPr lang="pt-BR" sz="3200" dirty="0"/>
              <a:t>. Devem ser descritos na mesma sequência em que foram realizados os experimentos, e devem ser expressos de forma simples e clara, pois constituem o novo conhecimento, a contribuição do autor.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r>
              <a:rPr lang="pt-BR" sz="3200" dirty="0"/>
              <a:t>A discussão realça os achados importantes do estudo, as conclusões pertinentes e as suas implicações ou aplicações; confronta os resultados obtidos no estudo com os da literatura; sugere explicações para possíveis discrepâncias encontradas e inclui comentários sobre as limitações da investigação). </a:t>
            </a:r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685800" indent="-685800" algn="just">
              <a:buFont typeface="Arial" panose="020B0604020202020204" pitchFamily="34" charset="0"/>
              <a:buChar char="•"/>
              <a:defRPr/>
            </a:pPr>
            <a:endParaRPr lang="pt-BR" sz="3200" dirty="0"/>
          </a:p>
        </p:txBody>
      </p:sp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21818600" y="27363290"/>
            <a:ext cx="10072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tângulo 57"/>
          <p:cNvSpPr>
            <a:spLocks noChangeArrowheads="1"/>
          </p:cNvSpPr>
          <p:nvPr/>
        </p:nvSpPr>
        <p:spPr bwMode="auto">
          <a:xfrm>
            <a:off x="22250400" y="27652215"/>
            <a:ext cx="30460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latin typeface="Calibri" pitchFamily="34" charset="0"/>
              </a:rPr>
              <a:t>REFERÊNCIAS</a:t>
            </a:r>
            <a:endParaRPr lang="pt-BR" sz="4000" dirty="0">
              <a:latin typeface="Calibri" pitchFamily="34" charset="0"/>
            </a:endParaRPr>
          </a:p>
        </p:txBody>
      </p:sp>
      <p:sp>
        <p:nvSpPr>
          <p:cNvPr id="49" name="AutoShape 40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0" name="AutoShape 42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1" name="AutoShape 44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2" name="AutoShape 46" descr="9k="/>
          <p:cNvSpPr>
            <a:spLocks noChangeAspect="1" noChangeArrowheads="1"/>
          </p:cNvSpPr>
          <p:nvPr/>
        </p:nvSpPr>
        <p:spPr bwMode="auto">
          <a:xfrm>
            <a:off x="15039975" y="18236057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3" name="AutoShape 48" descr="9k="/>
          <p:cNvSpPr>
            <a:spLocks noChangeAspect="1" noChangeArrowheads="1"/>
          </p:cNvSpPr>
          <p:nvPr/>
        </p:nvSpPr>
        <p:spPr bwMode="auto">
          <a:xfrm>
            <a:off x="15039975" y="18240819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sp>
        <p:nvSpPr>
          <p:cNvPr id="54" name="AutoShape 50" descr="Z"/>
          <p:cNvSpPr>
            <a:spLocks noChangeAspect="1" noChangeArrowheads="1"/>
          </p:cNvSpPr>
          <p:nvPr/>
        </p:nvSpPr>
        <p:spPr bwMode="auto">
          <a:xfrm>
            <a:off x="15082838" y="18859944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endParaRPr lang="pt-BR" sz="8000"/>
          </a:p>
        </p:txBody>
      </p:sp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11430000" y="18382106"/>
            <a:ext cx="99869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tângulo 53"/>
          <p:cNvSpPr>
            <a:spLocks noChangeArrowheads="1"/>
          </p:cNvSpPr>
          <p:nvPr/>
        </p:nvSpPr>
        <p:spPr bwMode="auto">
          <a:xfrm>
            <a:off x="11858625" y="18437669"/>
            <a:ext cx="833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20763"/>
            <a:r>
              <a:rPr lang="pt-BR" sz="4000" b="1" smtClean="0">
                <a:latin typeface="Calibri" pitchFamily="34" charset="0"/>
              </a:rPr>
              <a:t>3. </a:t>
            </a:r>
            <a:r>
              <a:rPr lang="pt-BR" sz="4000" b="1" dirty="0">
                <a:latin typeface="Calibri" pitchFamily="34" charset="0"/>
              </a:rPr>
              <a:t>RESULTADOS E DISCUSSÃO</a:t>
            </a:r>
          </a:p>
        </p:txBody>
      </p:sp>
      <p:sp>
        <p:nvSpPr>
          <p:cNvPr id="61" name="Text Box 3434"/>
          <p:cNvSpPr txBox="1">
            <a:spLocks noChangeArrowheads="1"/>
          </p:cNvSpPr>
          <p:nvPr/>
        </p:nvSpPr>
        <p:spPr bwMode="auto">
          <a:xfrm>
            <a:off x="1404143" y="5760890"/>
            <a:ext cx="29595763" cy="101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pt-BR" sz="6000" b="1" dirty="0"/>
              <a:t>VIII MOSPT - Mostra de Projetos e Trabalhos do Curso de Enfermagem</a:t>
            </a:r>
            <a:endParaRPr lang="pt-BR" sz="60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62" name="Text Box 3682"/>
          <p:cNvSpPr txBox="1">
            <a:spLocks noChangeArrowheads="1"/>
          </p:cNvSpPr>
          <p:nvPr/>
        </p:nvSpPr>
        <p:spPr bwMode="auto">
          <a:xfrm>
            <a:off x="11272838" y="20436332"/>
            <a:ext cx="9872662" cy="13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762" tIns="48381" rIns="96762" bIns="48381">
            <a:spAutoFit/>
          </a:bodyPr>
          <a:lstStyle/>
          <a:p>
            <a:pPr algn="just">
              <a:defRPr/>
            </a:pPr>
            <a:endParaRPr lang="pt-BR" sz="3200" dirty="0"/>
          </a:p>
          <a:p>
            <a:pPr algn="just" defTabSz="968375">
              <a:spcBef>
                <a:spcPct val="50000"/>
              </a:spcBef>
              <a:buFont typeface="Arial" charset="0"/>
              <a:buNone/>
            </a:pPr>
            <a:endParaRPr lang="pt-BR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3291" t="11868" b="16917"/>
          <a:stretch>
            <a:fillRect/>
          </a:stretch>
        </p:blipFill>
        <p:spPr bwMode="auto">
          <a:xfrm>
            <a:off x="576289" y="23917175"/>
            <a:ext cx="102155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933799" y="24206169"/>
            <a:ext cx="301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latin typeface="Calibri" pitchFamily="34" charset="0"/>
                <a:cs typeface="Tahoma" pitchFamily="34" charset="0"/>
              </a:rPr>
              <a:t>2. OBJETIVOS</a:t>
            </a:r>
            <a:endParaRPr lang="pt-BR" sz="4000" b="1" dirty="0">
              <a:latin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551</Words>
  <Application>Microsoft Office PowerPoint</Application>
  <PresentationFormat>Personalizar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SMC</dc:creator>
  <cp:lastModifiedBy>SMC</cp:lastModifiedBy>
  <cp:revision>7</cp:revision>
  <dcterms:created xsi:type="dcterms:W3CDTF">2015-08-19T16:18:10Z</dcterms:created>
  <dcterms:modified xsi:type="dcterms:W3CDTF">2016-10-05T20:31:15Z</dcterms:modified>
</cp:coreProperties>
</file>