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404050" cy="36004500"/>
  <p:notesSz cx="20929600" cy="29819600"/>
  <p:defaultTextStyle>
    <a:defPPr>
      <a:defRPr lang="pt-BR"/>
    </a:defPPr>
    <a:lvl1pPr algn="l" defTabSz="3908425" rtl="0" fontAlgn="base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+mn-cs"/>
      </a:defRPr>
    </a:lvl1pPr>
    <a:lvl2pPr marL="1954213" indent="-1497013" algn="l" defTabSz="3908425" rtl="0" fontAlgn="base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+mn-cs"/>
      </a:defRPr>
    </a:lvl2pPr>
    <a:lvl3pPr marL="3908425" indent="-2994025" algn="l" defTabSz="3908425" rtl="0" fontAlgn="base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+mn-cs"/>
      </a:defRPr>
    </a:lvl3pPr>
    <a:lvl4pPr marL="5862638" indent="-4491038" algn="l" defTabSz="3908425" rtl="0" fontAlgn="base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+mn-cs"/>
      </a:defRPr>
    </a:lvl4pPr>
    <a:lvl5pPr marL="7816850" indent="-5988050" algn="l" defTabSz="3908425" rtl="0" fontAlgn="base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7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7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7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77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22" d="100"/>
          <a:sy n="22" d="100"/>
        </p:scale>
        <p:origin x="3162" y="84"/>
      </p:cViewPr>
      <p:guideLst>
        <p:guide orient="horz" pos="11340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9069388" cy="149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89993" tIns="144996" rIns="289993" bIns="144996" numCol="1" anchor="t" anchorCtr="0" compatLnSpc="1">
            <a:prstTxWarp prst="textNoShape">
              <a:avLst/>
            </a:prstTxWarp>
          </a:bodyPr>
          <a:lstStyle>
            <a:lvl1pPr defTabSz="12395200">
              <a:defRPr sz="3800">
                <a:latin typeface="Calibri" pitchFamily="34" charset="0"/>
              </a:defRPr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 bwMode="auto">
          <a:xfrm>
            <a:off x="11855450" y="0"/>
            <a:ext cx="9069388" cy="149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89993" tIns="144996" rIns="289993" bIns="144996" numCol="1" anchor="t" anchorCtr="0" compatLnSpc="1">
            <a:prstTxWarp prst="textNoShape">
              <a:avLst/>
            </a:prstTxWarp>
          </a:bodyPr>
          <a:lstStyle>
            <a:lvl1pPr algn="r" defTabSz="12395200">
              <a:defRPr sz="3800">
                <a:latin typeface="Calibri" pitchFamily="34" charset="0"/>
              </a:defRPr>
            </a:lvl1pPr>
          </a:lstStyle>
          <a:p>
            <a:fld id="{C2650E7E-5D51-4A30-82C2-1EC0306A8C28}" type="datetimeFigureOut">
              <a:rPr lang="pt-BR"/>
              <a:pPr/>
              <a:t>20/04/2018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5432425" y="2236788"/>
            <a:ext cx="10064750" cy="1118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 bwMode="auto">
          <a:xfrm>
            <a:off x="2092325" y="14163675"/>
            <a:ext cx="16744950" cy="134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89993" tIns="144996" rIns="289993" bIns="1449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 bwMode="auto">
          <a:xfrm>
            <a:off x="0" y="28324175"/>
            <a:ext cx="9069388" cy="149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89993" tIns="144996" rIns="289993" bIns="144996" numCol="1" anchor="b" anchorCtr="0" compatLnSpc="1">
            <a:prstTxWarp prst="textNoShape">
              <a:avLst/>
            </a:prstTxWarp>
          </a:bodyPr>
          <a:lstStyle>
            <a:lvl1pPr defTabSz="12395200">
              <a:defRPr sz="3800">
                <a:latin typeface="Calibri" pitchFamily="34" charset="0"/>
              </a:defRPr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 bwMode="auto">
          <a:xfrm>
            <a:off x="11855450" y="28324175"/>
            <a:ext cx="9069388" cy="149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89993" tIns="144996" rIns="289993" bIns="144996" numCol="1" anchor="b" anchorCtr="0" compatLnSpc="1">
            <a:prstTxWarp prst="textNoShape">
              <a:avLst/>
            </a:prstTxWarp>
          </a:bodyPr>
          <a:lstStyle>
            <a:lvl1pPr algn="r" defTabSz="12395200">
              <a:defRPr sz="3800">
                <a:latin typeface="Calibri" pitchFamily="34" charset="0"/>
              </a:defRPr>
            </a:lvl1pPr>
          </a:lstStyle>
          <a:p>
            <a:fld id="{342E9493-4CBD-4A86-817A-2D6332C6B7C5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8614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15363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326B4F-E83F-468A-AB78-99A7832A9D0F}" type="slidenum">
              <a:rPr lang="pt-BR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1184734"/>
            <a:ext cx="27543443" cy="7717631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0402550"/>
            <a:ext cx="22682835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54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09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863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18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77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727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681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636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B02D9-54FA-421B-872C-206E557527B2}" type="datetimeFigureOut">
              <a:rPr lang="pt-BR"/>
              <a:pPr>
                <a:defRPr/>
              </a:pPr>
              <a:t>20/04/2018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6D80B-CB16-4BC6-9797-F4DE9EFD2DC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6ADE4-CE28-424C-80C2-88A7AC72DC15}" type="datetimeFigureOut">
              <a:rPr lang="pt-BR"/>
              <a:pPr>
                <a:defRPr/>
              </a:pPr>
              <a:t>20/04/2018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C79F1-905A-4C50-A45F-B630F3ADBF5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441852"/>
            <a:ext cx="7290911" cy="30720506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441852"/>
            <a:ext cx="21332666" cy="30720506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643E9-82C9-4149-927D-FD21E15E88A1}" type="datetimeFigureOut">
              <a:rPr lang="pt-BR"/>
              <a:pPr>
                <a:defRPr/>
              </a:pPr>
              <a:t>20/04/2018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BA9A3-5E34-495A-9A0F-CC94EF79CE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9A2B4-61BA-45FE-A28E-4BCA4AB8EB5C}" type="datetimeFigureOut">
              <a:rPr lang="pt-BR"/>
              <a:pPr>
                <a:defRPr/>
              </a:pPr>
              <a:t>20/04/2018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39C43-4AED-4593-B505-0346E11521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3136228"/>
            <a:ext cx="27543443" cy="7150894"/>
          </a:xfrm>
        </p:spPr>
        <p:txBody>
          <a:bodyPr anchor="t"/>
          <a:lstStyle>
            <a:lvl1pPr algn="l">
              <a:defRPr sz="171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5260246"/>
            <a:ext cx="27543443" cy="7875982"/>
          </a:xfrm>
        </p:spPr>
        <p:txBody>
          <a:bodyPr anchor="b"/>
          <a:lstStyle>
            <a:lvl1pPr marL="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1pPr>
            <a:lvl2pPr marL="195453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2pPr>
            <a:lvl3pPr marL="390906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3pPr>
            <a:lvl4pPr marL="586359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81812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77265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72718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68171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63624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DDA53-309A-4F30-B748-03970BFBD383}" type="datetimeFigureOut">
              <a:rPr lang="pt-BR"/>
              <a:pPr>
                <a:defRPr/>
              </a:pPr>
              <a:t>20/04/2018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500B1-4E67-4EC8-9E3A-36A374000D7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8401053"/>
            <a:ext cx="14311789" cy="23761306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8401053"/>
            <a:ext cx="14311789" cy="23761306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AE730-C952-4D1B-A56D-32A653BDA3CA}" type="datetimeFigureOut">
              <a:rPr lang="pt-BR"/>
              <a:pPr>
                <a:defRPr/>
              </a:pPr>
              <a:t>20/04/2018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735BB-E766-4660-8D08-D300C3E544F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8059343"/>
            <a:ext cx="14317416" cy="3358751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4530" indent="0">
              <a:buNone/>
              <a:defRPr sz="8600" b="1"/>
            </a:lvl2pPr>
            <a:lvl3pPr marL="3909060" indent="0">
              <a:buNone/>
              <a:defRPr sz="7700" b="1"/>
            </a:lvl3pPr>
            <a:lvl4pPr marL="5863590" indent="0">
              <a:buNone/>
              <a:defRPr sz="6800" b="1"/>
            </a:lvl4pPr>
            <a:lvl5pPr marL="7818120" indent="0">
              <a:buNone/>
              <a:defRPr sz="6800" b="1"/>
            </a:lvl5pPr>
            <a:lvl6pPr marL="9772650" indent="0">
              <a:buNone/>
              <a:defRPr sz="6800" b="1"/>
            </a:lvl6pPr>
            <a:lvl7pPr marL="11727180" indent="0">
              <a:buNone/>
              <a:defRPr sz="6800" b="1"/>
            </a:lvl7pPr>
            <a:lvl8pPr marL="13681710" indent="0">
              <a:buNone/>
              <a:defRPr sz="6800" b="1"/>
            </a:lvl8pPr>
            <a:lvl9pPr marL="15636240" indent="0">
              <a:buNone/>
              <a:defRPr sz="68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1418094"/>
            <a:ext cx="14317416" cy="20744262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8059343"/>
            <a:ext cx="14323040" cy="3358751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4530" indent="0">
              <a:buNone/>
              <a:defRPr sz="8600" b="1"/>
            </a:lvl2pPr>
            <a:lvl3pPr marL="3909060" indent="0">
              <a:buNone/>
              <a:defRPr sz="7700" b="1"/>
            </a:lvl3pPr>
            <a:lvl4pPr marL="5863590" indent="0">
              <a:buNone/>
              <a:defRPr sz="6800" b="1"/>
            </a:lvl4pPr>
            <a:lvl5pPr marL="7818120" indent="0">
              <a:buNone/>
              <a:defRPr sz="6800" b="1"/>
            </a:lvl5pPr>
            <a:lvl6pPr marL="9772650" indent="0">
              <a:buNone/>
              <a:defRPr sz="6800" b="1"/>
            </a:lvl6pPr>
            <a:lvl7pPr marL="11727180" indent="0">
              <a:buNone/>
              <a:defRPr sz="6800" b="1"/>
            </a:lvl7pPr>
            <a:lvl8pPr marL="13681710" indent="0">
              <a:buNone/>
              <a:defRPr sz="6800" b="1"/>
            </a:lvl8pPr>
            <a:lvl9pPr marL="15636240" indent="0">
              <a:buNone/>
              <a:defRPr sz="68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1418094"/>
            <a:ext cx="14323040" cy="20744262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7C278-EAB5-400F-9A0C-6A450C6734B7}" type="datetimeFigureOut">
              <a:rPr lang="pt-BR"/>
              <a:pPr>
                <a:defRPr/>
              </a:pPr>
              <a:t>20/04/2018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413D3-3873-4CE1-86A0-C3F3021E57F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153A6-00CE-4B49-910B-1E305C1730B0}" type="datetimeFigureOut">
              <a:rPr lang="pt-BR"/>
              <a:pPr>
                <a:defRPr/>
              </a:pPr>
              <a:t>20/04/2018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5D8AA-F52E-48BE-A4A9-F5CAF1C95CB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4DFA3-5B9D-4285-BA6C-C6AB1BF50FF4}" type="datetimeFigureOut">
              <a:rPr lang="pt-BR"/>
              <a:pPr>
                <a:defRPr/>
              </a:pPr>
              <a:t>20/04/2018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D00B3-2A4C-4A58-9477-3122B4FE423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433512"/>
            <a:ext cx="10660709" cy="6100763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433515"/>
            <a:ext cx="18114764" cy="30728843"/>
          </a:xfrm>
        </p:spPr>
        <p:txBody>
          <a:bodyPr/>
          <a:lstStyle>
            <a:lvl1pPr>
              <a:defRPr sz="13700"/>
            </a:lvl1pPr>
            <a:lvl2pPr>
              <a:defRPr sz="12000"/>
            </a:lvl2pPr>
            <a:lvl3pPr>
              <a:defRPr sz="103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7534278"/>
            <a:ext cx="10660709" cy="24628081"/>
          </a:xfrm>
        </p:spPr>
        <p:txBody>
          <a:bodyPr/>
          <a:lstStyle>
            <a:lvl1pPr marL="0" indent="0">
              <a:buNone/>
              <a:defRPr sz="6000"/>
            </a:lvl1pPr>
            <a:lvl2pPr marL="1954530" indent="0">
              <a:buNone/>
              <a:defRPr sz="5100"/>
            </a:lvl2pPr>
            <a:lvl3pPr marL="3909060" indent="0">
              <a:buNone/>
              <a:defRPr sz="4300"/>
            </a:lvl3pPr>
            <a:lvl4pPr marL="5863590" indent="0">
              <a:buNone/>
              <a:defRPr sz="3800"/>
            </a:lvl4pPr>
            <a:lvl5pPr marL="7818120" indent="0">
              <a:buNone/>
              <a:defRPr sz="3800"/>
            </a:lvl5pPr>
            <a:lvl6pPr marL="9772650" indent="0">
              <a:buNone/>
              <a:defRPr sz="3800"/>
            </a:lvl6pPr>
            <a:lvl7pPr marL="11727180" indent="0">
              <a:buNone/>
              <a:defRPr sz="3800"/>
            </a:lvl7pPr>
            <a:lvl8pPr marL="13681710" indent="0">
              <a:buNone/>
              <a:defRPr sz="3800"/>
            </a:lvl8pPr>
            <a:lvl9pPr marL="15636240" indent="0">
              <a:buNone/>
              <a:defRPr sz="38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B8D29-1A51-4F7C-AEE6-54E084093390}" type="datetimeFigureOut">
              <a:rPr lang="pt-BR"/>
              <a:pPr>
                <a:defRPr/>
              </a:pPr>
              <a:t>20/04/2018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7F618-3A3B-4A31-82F2-D2040D8979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25203150"/>
            <a:ext cx="19442430" cy="2975375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217069"/>
            <a:ext cx="19442430" cy="21602700"/>
          </a:xfrm>
        </p:spPr>
        <p:txBody>
          <a:bodyPr rtlCol="0">
            <a:normAutofit/>
          </a:bodyPr>
          <a:lstStyle>
            <a:lvl1pPr marL="0" indent="0">
              <a:buNone/>
              <a:defRPr sz="13700"/>
            </a:lvl1pPr>
            <a:lvl2pPr marL="1954530" indent="0">
              <a:buNone/>
              <a:defRPr sz="12000"/>
            </a:lvl2pPr>
            <a:lvl3pPr marL="3909060" indent="0">
              <a:buNone/>
              <a:defRPr sz="10300"/>
            </a:lvl3pPr>
            <a:lvl4pPr marL="5863590" indent="0">
              <a:buNone/>
              <a:defRPr sz="8600"/>
            </a:lvl4pPr>
            <a:lvl5pPr marL="7818120" indent="0">
              <a:buNone/>
              <a:defRPr sz="8600"/>
            </a:lvl5pPr>
            <a:lvl6pPr marL="9772650" indent="0">
              <a:buNone/>
              <a:defRPr sz="8600"/>
            </a:lvl6pPr>
            <a:lvl7pPr marL="11727180" indent="0">
              <a:buNone/>
              <a:defRPr sz="8600"/>
            </a:lvl7pPr>
            <a:lvl8pPr marL="13681710" indent="0">
              <a:buNone/>
              <a:defRPr sz="8600"/>
            </a:lvl8pPr>
            <a:lvl9pPr marL="15636240" indent="0">
              <a:buNone/>
              <a:defRPr sz="86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28178524"/>
            <a:ext cx="19442430" cy="4225526"/>
          </a:xfrm>
        </p:spPr>
        <p:txBody>
          <a:bodyPr/>
          <a:lstStyle>
            <a:lvl1pPr marL="0" indent="0">
              <a:buNone/>
              <a:defRPr sz="6000"/>
            </a:lvl1pPr>
            <a:lvl2pPr marL="1954530" indent="0">
              <a:buNone/>
              <a:defRPr sz="5100"/>
            </a:lvl2pPr>
            <a:lvl3pPr marL="3909060" indent="0">
              <a:buNone/>
              <a:defRPr sz="4300"/>
            </a:lvl3pPr>
            <a:lvl4pPr marL="5863590" indent="0">
              <a:buNone/>
              <a:defRPr sz="3800"/>
            </a:lvl4pPr>
            <a:lvl5pPr marL="7818120" indent="0">
              <a:buNone/>
              <a:defRPr sz="3800"/>
            </a:lvl5pPr>
            <a:lvl6pPr marL="9772650" indent="0">
              <a:buNone/>
              <a:defRPr sz="3800"/>
            </a:lvl6pPr>
            <a:lvl7pPr marL="11727180" indent="0">
              <a:buNone/>
              <a:defRPr sz="3800"/>
            </a:lvl7pPr>
            <a:lvl8pPr marL="13681710" indent="0">
              <a:buNone/>
              <a:defRPr sz="3800"/>
            </a:lvl8pPr>
            <a:lvl9pPr marL="15636240" indent="0">
              <a:buNone/>
              <a:defRPr sz="38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4B57A-6221-4E37-91BD-48778589F352}" type="datetimeFigureOut">
              <a:rPr lang="pt-BR"/>
              <a:pPr>
                <a:defRPr/>
              </a:pPr>
              <a:t>20/04/2018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42FFE-A27E-444E-82EF-E3212A6D47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1620838" y="1441450"/>
            <a:ext cx="29162375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0906" tIns="195453" rIns="390906" bIns="1954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1620838" y="8401050"/>
            <a:ext cx="29162375" cy="2376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0906" tIns="195453" rIns="390906" bIns="1954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838" y="33370838"/>
            <a:ext cx="7559675" cy="1917700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l" defTabSz="3909060" fontAlgn="auto">
              <a:spcBef>
                <a:spcPts val="0"/>
              </a:spcBef>
              <a:spcAft>
                <a:spcPts val="0"/>
              </a:spcAft>
              <a:defRPr sz="51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14B785E-9D9F-496D-B7EE-C6E6E2B86DE1}" type="datetimeFigureOut">
              <a:rPr lang="pt-BR"/>
              <a:pPr>
                <a:defRPr/>
              </a:pPr>
              <a:t>20/04/2018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225" y="33370838"/>
            <a:ext cx="10261600" cy="1917700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ctr" defTabSz="3909060" fontAlgn="auto">
              <a:spcBef>
                <a:spcPts val="0"/>
              </a:spcBef>
              <a:spcAft>
                <a:spcPts val="0"/>
              </a:spcAft>
              <a:defRPr sz="51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3538" y="33370838"/>
            <a:ext cx="7559675" cy="1917700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r" defTabSz="3909060" fontAlgn="auto">
              <a:spcBef>
                <a:spcPts val="0"/>
              </a:spcBef>
              <a:spcAft>
                <a:spcPts val="0"/>
              </a:spcAft>
              <a:defRPr sz="51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0853AF2-FA09-441C-9EF6-BE963F8A0D3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3908425" rtl="0" fontAlgn="base">
        <a:spcBef>
          <a:spcPct val="0"/>
        </a:spcBef>
        <a:spcAft>
          <a:spcPct val="0"/>
        </a:spcAft>
        <a:defRPr sz="18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908425" rtl="0" fontAlgn="base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2pPr>
      <a:lvl3pPr algn="ctr" defTabSz="3908425" rtl="0" fontAlgn="base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3pPr>
      <a:lvl4pPr algn="ctr" defTabSz="3908425" rtl="0" fontAlgn="base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4pPr>
      <a:lvl5pPr algn="ctr" defTabSz="3908425" rtl="0" fontAlgn="base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5pPr>
      <a:lvl6pPr marL="457200" algn="ctr" defTabSz="3908425" rtl="0" fontAlgn="base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6pPr>
      <a:lvl7pPr marL="914400" algn="ctr" defTabSz="3908425" rtl="0" fontAlgn="base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7pPr>
      <a:lvl8pPr marL="1371600" algn="ctr" defTabSz="3908425" rtl="0" fontAlgn="base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8pPr>
      <a:lvl9pPr marL="1828800" algn="ctr" defTabSz="3908425" rtl="0" fontAlgn="base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9pPr>
    </p:titleStyle>
    <p:bodyStyle>
      <a:lvl1pPr marL="1465263" indent="-1465263" algn="l" defTabSz="3908425" rtl="0" fontAlgn="base">
        <a:spcBef>
          <a:spcPct val="20000"/>
        </a:spcBef>
        <a:spcAft>
          <a:spcPct val="0"/>
        </a:spcAft>
        <a:buFont typeface="Arial" charset="0"/>
        <a:buChar char="•"/>
        <a:defRPr sz="13700" kern="1200">
          <a:solidFill>
            <a:schemeClr val="tx1"/>
          </a:solidFill>
          <a:latin typeface="+mn-lt"/>
          <a:ea typeface="+mn-ea"/>
          <a:cs typeface="+mn-cs"/>
        </a:defRPr>
      </a:lvl1pPr>
      <a:lvl2pPr marL="3175000" indent="-1220788" algn="l" defTabSz="3908425" rtl="0" fontAlgn="base">
        <a:spcBef>
          <a:spcPct val="20000"/>
        </a:spcBef>
        <a:spcAft>
          <a:spcPct val="0"/>
        </a:spcAft>
        <a:buFont typeface="Arial" charset="0"/>
        <a:buChar char="–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4886325" indent="-976313" algn="l" defTabSz="3908425" rtl="0" fontAlgn="base">
        <a:spcBef>
          <a:spcPct val="20000"/>
        </a:spcBef>
        <a:spcAft>
          <a:spcPct val="0"/>
        </a:spcAft>
        <a:buFont typeface="Arial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40538" indent="-976313" algn="l" defTabSz="3908425" rtl="0" fontAlgn="base">
        <a:spcBef>
          <a:spcPct val="20000"/>
        </a:spcBef>
        <a:spcAft>
          <a:spcPct val="0"/>
        </a:spcAft>
        <a:buFont typeface="Arial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94750" indent="-976313" algn="l" defTabSz="3908425" rtl="0" fontAlgn="base">
        <a:spcBef>
          <a:spcPct val="20000"/>
        </a:spcBef>
        <a:spcAft>
          <a:spcPct val="0"/>
        </a:spcAft>
        <a:buFont typeface="Arial" charset="0"/>
        <a:buChar char="»"/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749915" indent="-977265" algn="l" defTabSz="3909060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704445" indent="-977265" algn="l" defTabSz="3909060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4658975" indent="-977265" algn="l" defTabSz="3909060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6613505" indent="-977265" algn="l" defTabSz="3909060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95453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90906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86359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1812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77265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72718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68171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63624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hyperlink" Target="mailto:feiradeprojetos@pucpcaldas.br" TargetMode="Externa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ítulo 15"/>
          <p:cNvSpPr>
            <a:spLocks noGrp="1"/>
          </p:cNvSpPr>
          <p:nvPr>
            <p:ph type="title"/>
          </p:nvPr>
        </p:nvSpPr>
        <p:spPr>
          <a:xfrm>
            <a:off x="1584325" y="1223963"/>
            <a:ext cx="29163963" cy="6335712"/>
          </a:xfrm>
        </p:spPr>
        <p:txBody>
          <a:bodyPr/>
          <a:lstStyle/>
          <a:p>
            <a:r>
              <a:rPr lang="pt-BR" sz="9600" b="1" dirty="0"/>
              <a:t>NOME DO PROJETO</a:t>
            </a:r>
            <a:br>
              <a:rPr lang="pt-BR" sz="9600" dirty="0">
                <a:latin typeface="Arial" charset="0"/>
                <a:cs typeface="Arial" charset="0"/>
              </a:rPr>
            </a:br>
            <a:r>
              <a:rPr lang="pt-BR" sz="4000" dirty="0" err="1">
                <a:latin typeface="Arial" charset="0"/>
                <a:cs typeface="Arial" charset="0"/>
              </a:rPr>
              <a:t>Guilhermo</a:t>
            </a:r>
            <a:r>
              <a:rPr lang="pt-BR" sz="4000" dirty="0">
                <a:latin typeface="Arial" charset="0"/>
                <a:cs typeface="Arial" charset="0"/>
              </a:rPr>
              <a:t> Marconi - marconi@transmissaoradio.com – </a:t>
            </a:r>
            <a:r>
              <a:rPr lang="pt-BR" sz="4000" dirty="0" err="1">
                <a:latin typeface="Arial" charset="0"/>
                <a:cs typeface="Arial" charset="0"/>
              </a:rPr>
              <a:t>Xº</a:t>
            </a:r>
            <a:r>
              <a:rPr lang="pt-BR" sz="4000" dirty="0">
                <a:latin typeface="Arial" charset="0"/>
                <a:cs typeface="Arial" charset="0"/>
              </a:rPr>
              <a:t> Período </a:t>
            </a:r>
            <a:br>
              <a:rPr lang="pt-BR" sz="4000" dirty="0">
                <a:latin typeface="Arial" charset="0"/>
                <a:cs typeface="Arial" charset="0"/>
              </a:rPr>
            </a:br>
            <a:r>
              <a:rPr lang="pt-BR" sz="4000" dirty="0">
                <a:latin typeface="Arial" charset="0"/>
                <a:cs typeface="Arial" charset="0"/>
              </a:rPr>
              <a:t>Alexander Graham Bell - bell@telefone.com – </a:t>
            </a:r>
            <a:r>
              <a:rPr lang="pt-BR" sz="4000" dirty="0" err="1">
                <a:latin typeface="Arial" charset="0"/>
                <a:cs typeface="Arial" charset="0"/>
              </a:rPr>
              <a:t>Yº</a:t>
            </a:r>
            <a:r>
              <a:rPr lang="pt-BR" sz="4000" dirty="0">
                <a:latin typeface="Arial" charset="0"/>
                <a:cs typeface="Arial" charset="0"/>
              </a:rPr>
              <a:t> Período</a:t>
            </a:r>
            <a:br>
              <a:rPr lang="pt-BR" sz="4000" dirty="0">
                <a:latin typeface="Arial" charset="0"/>
                <a:cs typeface="Arial" charset="0"/>
              </a:rPr>
            </a:br>
            <a:r>
              <a:rPr lang="pt-BR" sz="4000" dirty="0">
                <a:latin typeface="Arial" charset="0"/>
                <a:cs typeface="Arial" charset="0"/>
              </a:rPr>
              <a:t>Thomas Edison – edison@lampada.com.br – </a:t>
            </a:r>
            <a:r>
              <a:rPr lang="pt-BR" sz="4000" dirty="0" err="1">
                <a:latin typeface="Arial" charset="0"/>
                <a:cs typeface="Arial" charset="0"/>
              </a:rPr>
              <a:t>Zº</a:t>
            </a:r>
            <a:r>
              <a:rPr lang="pt-BR" sz="4000" dirty="0">
                <a:latin typeface="Arial" charset="0"/>
                <a:cs typeface="Arial" charset="0"/>
              </a:rPr>
              <a:t> Período</a:t>
            </a:r>
            <a:br>
              <a:rPr lang="pt-BR" sz="4000" dirty="0">
                <a:latin typeface="Arial" charset="0"/>
                <a:cs typeface="Arial" charset="0"/>
              </a:rPr>
            </a:br>
            <a:endParaRPr lang="pt-BR" sz="4000" b="1" dirty="0">
              <a:latin typeface="Arial" charset="0"/>
              <a:cs typeface="Arial" charset="0"/>
            </a:endParaRPr>
          </a:p>
        </p:txBody>
      </p:sp>
      <p:sp>
        <p:nvSpPr>
          <p:cNvPr id="17" name="Espaço Reservado para Conteúdo 16"/>
          <p:cNvSpPr>
            <a:spLocks noGrp="1"/>
          </p:cNvSpPr>
          <p:nvPr>
            <p:ph sz="half" idx="1"/>
          </p:nvPr>
        </p:nvSpPr>
        <p:spPr>
          <a:xfrm>
            <a:off x="792163" y="6337300"/>
            <a:ext cx="15479712" cy="2880042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Font typeface="Arial" charset="0"/>
              <a:buNone/>
            </a:pPr>
            <a:r>
              <a:rPr lang="pt-BR" sz="5400" b="1" dirty="0">
                <a:latin typeface="Arial" charset="0"/>
                <a:cs typeface="Arial" charset="0"/>
              </a:rPr>
              <a:t>1</a:t>
            </a:r>
            <a:r>
              <a:rPr lang="pt-BR" sz="4800" b="1" dirty="0">
                <a:latin typeface="Arial" charset="0"/>
                <a:cs typeface="Arial" charset="0"/>
              </a:rPr>
              <a:t>. OBJETIVO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pt-BR" sz="3600" dirty="0">
              <a:latin typeface="Arial" charset="0"/>
              <a:cs typeface="Arial" charset="0"/>
            </a:endParaRPr>
          </a:p>
          <a:p>
            <a:pPr marL="0" indent="0" algn="just">
              <a:lnSpc>
                <a:spcPct val="90000"/>
              </a:lnSpc>
              <a:buFont typeface="Arial" charset="0"/>
              <a:buNone/>
            </a:pPr>
            <a:r>
              <a:rPr lang="pt-BR" sz="4400" dirty="0">
                <a:cs typeface="Arial" charset="0"/>
              </a:rPr>
              <a:t>O texto referente ao objetivo do projeto deve ser breve e, portanto, sucinto. Um único parágrafo é suficiente para descrever o principal propósito da realização do trabalho.</a:t>
            </a:r>
          </a:p>
          <a:p>
            <a:pPr marL="0" indent="0" algn="just">
              <a:lnSpc>
                <a:spcPct val="90000"/>
              </a:lnSpc>
              <a:buFont typeface="Arial" charset="0"/>
              <a:buNone/>
            </a:pPr>
            <a:endParaRPr lang="pt-BR" sz="4000" dirty="0">
              <a:latin typeface="Arial" charset="0"/>
              <a:cs typeface="Arial" charset="0"/>
            </a:endParaRP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pt-BR" sz="4800" b="1" dirty="0">
                <a:latin typeface="Arial" charset="0"/>
                <a:cs typeface="Arial" charset="0"/>
              </a:rPr>
              <a:t>2. INTRODUÇÃO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pt-BR" sz="3600" dirty="0">
              <a:latin typeface="Arial" charset="0"/>
              <a:cs typeface="Arial" charset="0"/>
            </a:endParaRPr>
          </a:p>
          <a:p>
            <a:pPr marL="0" indent="0" algn="just">
              <a:lnSpc>
                <a:spcPct val="90000"/>
              </a:lnSpc>
              <a:buFont typeface="Arial" charset="0"/>
              <a:buNone/>
            </a:pPr>
            <a:r>
              <a:rPr lang="pt-BR" sz="4400" dirty="0">
                <a:cs typeface="Arial" charset="0"/>
              </a:rPr>
              <a:t>Nesta introdução devem ser descritos os principais conceitos teóricos utilizados para a elaboração do projeto.</a:t>
            </a:r>
          </a:p>
          <a:p>
            <a:pPr marL="0" indent="0" algn="just">
              <a:lnSpc>
                <a:spcPct val="90000"/>
              </a:lnSpc>
              <a:buFont typeface="Arial" charset="0"/>
              <a:buNone/>
            </a:pPr>
            <a:r>
              <a:rPr lang="pt-BR" sz="4400" dirty="0">
                <a:cs typeface="Arial" charset="0"/>
              </a:rPr>
              <a:t>Deve ser utilizado no máximo 100 palavras distribuídas, preferencialmente, em três parágrafos. Pode-se incluir alguma imagem que tenha relação direta com o projeto realizado, com tamanho máximo de 25 cm x 25 cm, assim como ilustrado na figura 1.</a:t>
            </a:r>
          </a:p>
          <a:p>
            <a:pPr marL="0" indent="0" algn="just">
              <a:lnSpc>
                <a:spcPct val="90000"/>
              </a:lnSpc>
              <a:buFont typeface="Arial" charset="0"/>
              <a:buNone/>
            </a:pPr>
            <a:r>
              <a:rPr lang="pt-BR" sz="4400" dirty="0">
                <a:cs typeface="Arial" charset="0"/>
              </a:rPr>
              <a:t>A formatação deste texto deve seguir o padrão aqui exemplificado (Fonte </a:t>
            </a:r>
            <a:r>
              <a:rPr lang="pt-BR" sz="4400" dirty="0" err="1">
                <a:cs typeface="Arial" charset="0"/>
              </a:rPr>
              <a:t>Calibri</a:t>
            </a:r>
            <a:r>
              <a:rPr lang="pt-BR" sz="4400" dirty="0">
                <a:cs typeface="Arial" charset="0"/>
              </a:rPr>
              <a:t>, tamanho 44, formato justificado). Formatação dos títulos das seções (Fonte </a:t>
            </a:r>
            <a:r>
              <a:rPr lang="pt-BR" sz="4400" dirty="0" err="1">
                <a:cs typeface="Arial" charset="0"/>
              </a:rPr>
              <a:t>Arial</a:t>
            </a:r>
            <a:r>
              <a:rPr lang="pt-BR" sz="4400" dirty="0">
                <a:cs typeface="Arial" charset="0"/>
              </a:rPr>
              <a:t>, tamanho 48, negrito). Formatação da legenda das figuras (Fonte </a:t>
            </a:r>
            <a:r>
              <a:rPr lang="pt-BR" sz="4400" dirty="0" err="1">
                <a:cs typeface="Arial" charset="0"/>
              </a:rPr>
              <a:t>Arial</a:t>
            </a:r>
            <a:r>
              <a:rPr lang="pt-BR" sz="4400" dirty="0">
                <a:cs typeface="Arial" charset="0"/>
              </a:rPr>
              <a:t>, tamanho 32, negrito, centralizado). Fique atento também a formatação dos parágrafos. Mantenha as características contidas neste </a:t>
            </a:r>
            <a:r>
              <a:rPr lang="pt-BR" sz="4400" i="1" dirty="0" err="1">
                <a:cs typeface="Arial" charset="0"/>
              </a:rPr>
              <a:t>template</a:t>
            </a:r>
            <a:r>
              <a:rPr lang="pt-BR" sz="4400" dirty="0">
                <a:cs typeface="Arial" charset="0"/>
              </a:rPr>
              <a:t>. Impressão no tamanho A1 (594mm x 841mm)</a:t>
            </a:r>
          </a:p>
          <a:p>
            <a:pPr marL="0" indent="0" algn="just">
              <a:lnSpc>
                <a:spcPct val="90000"/>
              </a:lnSpc>
              <a:buFont typeface="Arial" charset="0"/>
              <a:buNone/>
            </a:pPr>
            <a:endParaRPr lang="pt-BR" sz="4400" dirty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pt-BR" sz="4000" dirty="0">
              <a:latin typeface="Arial" charset="0"/>
              <a:cs typeface="Arial" charset="0"/>
            </a:endParaRP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pt-BR" sz="4000" dirty="0">
              <a:latin typeface="Arial" charset="0"/>
              <a:cs typeface="Arial" charset="0"/>
            </a:endParaRP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pt-BR" sz="4000" dirty="0">
              <a:latin typeface="Arial" charset="0"/>
              <a:cs typeface="Arial" charset="0"/>
            </a:endParaRP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pt-BR" sz="4000" dirty="0">
              <a:latin typeface="Arial" charset="0"/>
              <a:cs typeface="Arial" charset="0"/>
            </a:endParaRP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pt-BR" sz="4000" dirty="0">
              <a:latin typeface="Arial" charset="0"/>
              <a:cs typeface="Arial" charset="0"/>
            </a:endParaRP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pt-BR" sz="4000" dirty="0">
              <a:latin typeface="Arial" charset="0"/>
              <a:cs typeface="Arial" charset="0"/>
            </a:endParaRP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pt-BR" sz="4000" dirty="0">
              <a:latin typeface="Arial" charset="0"/>
              <a:cs typeface="Arial" charset="0"/>
            </a:endParaRP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pt-BR" sz="4000" dirty="0">
              <a:latin typeface="Arial" charset="0"/>
              <a:cs typeface="Arial" charset="0"/>
            </a:endParaRP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pt-BR" sz="4000" dirty="0">
              <a:latin typeface="Arial" charset="0"/>
              <a:cs typeface="Arial" charset="0"/>
            </a:endParaRP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pt-BR" sz="4000" dirty="0">
              <a:latin typeface="Arial" charset="0"/>
              <a:cs typeface="Arial" charset="0"/>
            </a:endParaRP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pt-BR" sz="4000" dirty="0">
              <a:latin typeface="Arial" charset="0"/>
              <a:cs typeface="Arial" charset="0"/>
            </a:endParaRP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pt-BR" sz="4800" b="1" dirty="0">
                <a:latin typeface="Arial" charset="0"/>
                <a:cs typeface="Arial" charset="0"/>
              </a:rPr>
              <a:t>3. PRINCIPAIS MATERIAIS UTILIZADOS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pt-BR" sz="3600" dirty="0">
              <a:latin typeface="Arial" charset="0"/>
              <a:cs typeface="Arial" charset="0"/>
            </a:endParaRPr>
          </a:p>
          <a:p>
            <a:pPr marL="0" indent="0" algn="just">
              <a:lnSpc>
                <a:spcPct val="90000"/>
              </a:lnSpc>
              <a:buFont typeface="Arial" charset="0"/>
              <a:buNone/>
            </a:pPr>
            <a:r>
              <a:rPr lang="pt-BR" sz="4400" dirty="0">
                <a:cs typeface="Arial" charset="0"/>
              </a:rPr>
              <a:t>Nesta etapa devem ser listados apenas os principais materiais utilizados na elaboração do projeto:</a:t>
            </a:r>
          </a:p>
          <a:p>
            <a:pPr marL="0" indent="0" algn="just">
              <a:lnSpc>
                <a:spcPct val="90000"/>
              </a:lnSpc>
              <a:buFont typeface="Arial" charset="0"/>
              <a:buNone/>
            </a:pPr>
            <a:endParaRPr lang="pt-BR" sz="4400" dirty="0">
              <a:cs typeface="Arial" charset="0"/>
            </a:endParaRPr>
          </a:p>
          <a:p>
            <a:pPr marL="0" indent="0" algn="just">
              <a:lnSpc>
                <a:spcPct val="90000"/>
              </a:lnSpc>
            </a:pPr>
            <a:r>
              <a:rPr lang="pt-BR" sz="4400" dirty="0">
                <a:cs typeface="Arial" charset="0"/>
              </a:rPr>
              <a:t>2 displays de 7 segmentos ;</a:t>
            </a:r>
          </a:p>
          <a:p>
            <a:pPr marL="0" indent="0" algn="just">
              <a:lnSpc>
                <a:spcPct val="90000"/>
              </a:lnSpc>
            </a:pPr>
            <a:r>
              <a:rPr lang="pt-BR" sz="4400" dirty="0">
                <a:cs typeface="Arial" charset="0"/>
              </a:rPr>
              <a:t>1 CI 555;</a:t>
            </a:r>
          </a:p>
        </p:txBody>
      </p:sp>
      <p:sp>
        <p:nvSpPr>
          <p:cNvPr id="18" name="Espaço Reservado para Conteúdo 17"/>
          <p:cNvSpPr>
            <a:spLocks noGrp="1"/>
          </p:cNvSpPr>
          <p:nvPr>
            <p:ph sz="half" idx="2"/>
          </p:nvPr>
        </p:nvSpPr>
        <p:spPr>
          <a:xfrm>
            <a:off x="16057563" y="6337300"/>
            <a:ext cx="15479712" cy="28875038"/>
          </a:xfrm>
        </p:spPr>
        <p:txBody>
          <a:bodyPr rtlCol="0">
            <a:normAutofit/>
          </a:bodyPr>
          <a:lstStyle/>
          <a:p>
            <a:pPr marL="0" indent="457200" algn="just" defTabSz="390906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4400" dirty="0">
                <a:cs typeface="Arial" pitchFamily="34" charset="0"/>
              </a:rPr>
              <a:t>3 </a:t>
            </a:r>
            <a:r>
              <a:rPr lang="pt-BR" sz="4400" dirty="0" err="1">
                <a:cs typeface="Arial" pitchFamily="34" charset="0"/>
              </a:rPr>
              <a:t>CI’s</a:t>
            </a:r>
            <a:r>
              <a:rPr lang="pt-BR" sz="4400" dirty="0">
                <a:cs typeface="Arial" pitchFamily="34" charset="0"/>
              </a:rPr>
              <a:t> 4017;</a:t>
            </a:r>
          </a:p>
          <a:p>
            <a:pPr marL="0" indent="457200" algn="just" defTabSz="390906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4400" dirty="0">
                <a:cs typeface="Arial" pitchFamily="34" charset="0"/>
              </a:rPr>
              <a:t>1 Bateria  9V;</a:t>
            </a:r>
          </a:p>
          <a:p>
            <a:pPr marL="0" indent="457200" algn="just" defTabSz="390906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4400" dirty="0">
                <a:cs typeface="Arial" pitchFamily="34" charset="0"/>
              </a:rPr>
              <a:t>1 Transistor BD135 - NPN;</a:t>
            </a:r>
          </a:p>
          <a:p>
            <a:pPr marL="0" indent="457200" algn="just" defTabSz="390906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4400" dirty="0">
                <a:cs typeface="Arial" pitchFamily="34" charset="0"/>
              </a:rPr>
              <a:t>2 </a:t>
            </a:r>
            <a:r>
              <a:rPr lang="pt-BR" sz="4400" dirty="0" err="1">
                <a:cs typeface="Arial" pitchFamily="34" charset="0"/>
              </a:rPr>
              <a:t>CI’s</a:t>
            </a:r>
            <a:r>
              <a:rPr lang="pt-BR" sz="4400" dirty="0">
                <a:cs typeface="Arial" pitchFamily="34" charset="0"/>
              </a:rPr>
              <a:t> Reguladores 7812;</a:t>
            </a:r>
          </a:p>
          <a:p>
            <a:pPr marL="0" indent="457200" algn="just" defTabSz="390906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4400" dirty="0">
                <a:cs typeface="Arial" pitchFamily="34" charset="0"/>
              </a:rPr>
              <a:t>1 Diodo </a:t>
            </a:r>
            <a:r>
              <a:rPr lang="pt-BR" sz="4400" dirty="0" err="1">
                <a:cs typeface="Arial" pitchFamily="34" charset="0"/>
              </a:rPr>
              <a:t>Zener</a:t>
            </a:r>
            <a:r>
              <a:rPr lang="pt-BR" sz="4400" dirty="0">
                <a:cs typeface="Arial" pitchFamily="34" charset="0"/>
              </a:rPr>
              <a:t> 12V6 – 1W.</a:t>
            </a:r>
          </a:p>
          <a:p>
            <a:pPr marL="1465898" indent="-1465898" algn="just" defTabSz="390906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5400" b="1" dirty="0">
              <a:latin typeface="Arial" pitchFamily="34" charset="0"/>
              <a:cs typeface="Arial" pitchFamily="34" charset="0"/>
            </a:endParaRPr>
          </a:p>
          <a:p>
            <a:pPr marL="1465898" indent="-1465898" algn="just" defTabSz="390906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4800" b="1" dirty="0">
                <a:latin typeface="Arial" pitchFamily="34" charset="0"/>
                <a:cs typeface="Arial" pitchFamily="34" charset="0"/>
              </a:rPr>
              <a:t>4. RESULTADOS E CONCLUSÕES</a:t>
            </a:r>
          </a:p>
          <a:p>
            <a:pPr marL="1465898" indent="-1465898" algn="just" defTabSz="390906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3600" dirty="0">
              <a:latin typeface="Arial" pitchFamily="34" charset="0"/>
              <a:cs typeface="Arial" pitchFamily="34" charset="0"/>
            </a:endParaRPr>
          </a:p>
          <a:p>
            <a:pPr marL="0" indent="457200" algn="just" defTabSz="390906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4400" dirty="0">
                <a:cs typeface="Arial" pitchFamily="34" charset="0"/>
              </a:rPr>
              <a:t> Nesta etapa de resultados e conclusões sugere-se inserir figuras com o resultado final do projeto. A inserção do circuito eletrônico e/ou elétrico é </a:t>
            </a:r>
            <a:r>
              <a:rPr lang="pt-BR" sz="4400" dirty="0">
                <a:solidFill>
                  <a:srgbClr val="FF0000"/>
                </a:solidFill>
                <a:cs typeface="Arial" pitchFamily="34" charset="0"/>
              </a:rPr>
              <a:t>obrigatório</a:t>
            </a:r>
            <a:r>
              <a:rPr lang="pt-BR" sz="4400" dirty="0">
                <a:cs typeface="Arial" pitchFamily="34" charset="0"/>
              </a:rPr>
              <a:t>, conforme ilustrado na figura 2. Pode-se inserir também algum resultado obtido por meio de simulação, conforme mostra a Figura 3.</a:t>
            </a:r>
          </a:p>
          <a:p>
            <a:pPr marL="0" indent="457200" algn="just" defTabSz="390906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4400" dirty="0">
                <a:cs typeface="Arial" pitchFamily="34" charset="0"/>
              </a:rPr>
              <a:t>É obrigatório também o  uso de legendas em todas as figuras anexadas. Nesta seção deve-se utilizar no máximo 70 palavras distribuídas em, no máximo, 2 parágrafos. Qualquer dúvida, encaminhe um e-mail para: </a:t>
            </a:r>
            <a:r>
              <a:rPr lang="pt-BR" sz="4400" dirty="0">
                <a:cs typeface="Arial" pitchFamily="34" charset="0"/>
                <a:hlinkClick r:id="rId3"/>
              </a:rPr>
              <a:t>coord.eletrica@pucpcaldas.br</a:t>
            </a:r>
            <a:endParaRPr lang="pt-BR" sz="4400" dirty="0">
              <a:cs typeface="Arial" pitchFamily="34" charset="0"/>
            </a:endParaRPr>
          </a:p>
          <a:p>
            <a:pPr marL="1710213" lvl="1" indent="0" algn="just" defTabSz="39090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pt-BR" sz="4000" b="1" dirty="0">
              <a:latin typeface="Arial" pitchFamily="34" charset="0"/>
              <a:cs typeface="Arial" pitchFamily="34" charset="0"/>
            </a:endParaRPr>
          </a:p>
          <a:p>
            <a:pPr marL="1710213" lvl="1" indent="0" algn="just" defTabSz="39090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pt-BR" sz="4000" b="1" dirty="0">
              <a:latin typeface="Arial" pitchFamily="34" charset="0"/>
              <a:cs typeface="Arial" pitchFamily="34" charset="0"/>
            </a:endParaRPr>
          </a:p>
          <a:p>
            <a:pPr marL="1710213" lvl="1" indent="0" algn="just" defTabSz="39090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pt-BR" sz="4000" b="1" dirty="0">
              <a:latin typeface="Arial" pitchFamily="34" charset="0"/>
              <a:cs typeface="Arial" pitchFamily="34" charset="0"/>
            </a:endParaRPr>
          </a:p>
          <a:p>
            <a:pPr marL="1710213" lvl="1" indent="0" algn="just" defTabSz="39090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pt-BR" sz="4000" b="1" dirty="0">
              <a:latin typeface="Arial" pitchFamily="34" charset="0"/>
              <a:cs typeface="Arial" pitchFamily="34" charset="0"/>
            </a:endParaRPr>
          </a:p>
          <a:p>
            <a:pPr marL="1710213" lvl="1" indent="0" algn="just" defTabSz="39090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pt-BR" sz="4000" b="1" dirty="0">
              <a:latin typeface="Arial" pitchFamily="34" charset="0"/>
              <a:cs typeface="Arial" pitchFamily="34" charset="0"/>
            </a:endParaRPr>
          </a:p>
          <a:p>
            <a:pPr marL="1710213" lvl="1" indent="0" algn="just" defTabSz="39090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pt-BR" sz="4000" b="1" dirty="0">
              <a:latin typeface="Arial" pitchFamily="34" charset="0"/>
              <a:cs typeface="Arial" pitchFamily="34" charset="0"/>
            </a:endParaRPr>
          </a:p>
          <a:p>
            <a:pPr marL="1710213" lvl="1" indent="0" algn="just" defTabSz="39090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pt-BR" sz="4000" b="1" dirty="0">
              <a:latin typeface="Arial" pitchFamily="34" charset="0"/>
              <a:cs typeface="Arial" pitchFamily="34" charset="0"/>
            </a:endParaRPr>
          </a:p>
          <a:p>
            <a:pPr marL="1710213" lvl="1" indent="0" algn="just" defTabSz="39090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pt-BR" sz="4000" b="1" dirty="0">
              <a:latin typeface="Arial" pitchFamily="34" charset="0"/>
              <a:cs typeface="Arial" pitchFamily="34" charset="0"/>
            </a:endParaRPr>
          </a:p>
          <a:p>
            <a:pPr marL="1710213" lvl="1" indent="0" algn="just" defTabSz="39090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pt-BR" sz="4000" b="1" dirty="0">
              <a:latin typeface="Arial" pitchFamily="34" charset="0"/>
              <a:cs typeface="Arial" pitchFamily="34" charset="0"/>
            </a:endParaRPr>
          </a:p>
          <a:p>
            <a:pPr marL="1710213" lvl="1" indent="0" algn="just" defTabSz="39090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pt-BR" sz="4000" b="1" dirty="0">
              <a:latin typeface="Arial" pitchFamily="34" charset="0"/>
              <a:cs typeface="Arial" pitchFamily="34" charset="0"/>
            </a:endParaRPr>
          </a:p>
          <a:p>
            <a:pPr marL="1710213" lvl="1" indent="0" algn="just" defTabSz="39090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pt-BR" sz="4000" b="1" dirty="0">
              <a:latin typeface="Arial" pitchFamily="34" charset="0"/>
              <a:cs typeface="Arial" pitchFamily="34" charset="0"/>
            </a:endParaRPr>
          </a:p>
          <a:p>
            <a:pPr marL="1710213" lvl="1" indent="0" algn="just" defTabSz="39090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pt-BR" sz="4000" b="1" dirty="0">
              <a:latin typeface="Arial" pitchFamily="34" charset="0"/>
              <a:cs typeface="Arial" pitchFamily="34" charset="0"/>
            </a:endParaRPr>
          </a:p>
          <a:p>
            <a:pPr marL="1710213" lvl="1" indent="0" algn="just" defTabSz="39090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pt-BR" sz="4000" b="1" dirty="0">
              <a:latin typeface="Arial" pitchFamily="34" charset="0"/>
              <a:cs typeface="Arial" pitchFamily="34" charset="0"/>
            </a:endParaRPr>
          </a:p>
          <a:p>
            <a:pPr marL="1710213" lvl="1" indent="0" algn="just" defTabSz="39090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pt-BR" sz="4000" b="1" dirty="0">
              <a:latin typeface="Arial" pitchFamily="34" charset="0"/>
              <a:cs typeface="Arial" pitchFamily="34" charset="0"/>
            </a:endParaRPr>
          </a:p>
          <a:p>
            <a:pPr marL="1710213" lvl="1" indent="0" algn="just" defTabSz="39090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pt-BR" sz="4000" b="1" dirty="0">
              <a:latin typeface="Arial" pitchFamily="34" charset="0"/>
              <a:cs typeface="Arial" pitchFamily="34" charset="0"/>
            </a:endParaRPr>
          </a:p>
          <a:p>
            <a:pPr marL="1710213" lvl="1" indent="0" algn="just" defTabSz="39090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pt-BR" sz="4000" b="1" dirty="0">
              <a:latin typeface="Arial" pitchFamily="34" charset="0"/>
              <a:cs typeface="Arial" pitchFamily="34" charset="0"/>
            </a:endParaRPr>
          </a:p>
          <a:p>
            <a:pPr marL="1710213" lvl="1" indent="0" algn="just" defTabSz="39090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pt-BR" sz="4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40" name="Imagem 5" descr="Montagem filme sem aleta base - 198 W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771350" y="26355675"/>
            <a:ext cx="4829175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CaixaDeTexto 12"/>
          <p:cNvSpPr txBox="1">
            <a:spLocks noChangeArrowheads="1"/>
          </p:cNvSpPr>
          <p:nvPr/>
        </p:nvSpPr>
        <p:spPr bwMode="auto">
          <a:xfrm>
            <a:off x="16967200" y="26498550"/>
            <a:ext cx="6583363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200" b="1">
                <a:cs typeface="Arial" charset="0"/>
              </a:rPr>
              <a:t>Figura 2: Circuito impresso com </a:t>
            </a:r>
          </a:p>
          <a:p>
            <a:pPr algn="ctr"/>
            <a:r>
              <a:rPr lang="pt-BR" sz="3200" b="1">
                <a:cs typeface="Arial" charset="0"/>
              </a:rPr>
              <a:t>os respectivos componentes </a:t>
            </a:r>
          </a:p>
          <a:p>
            <a:pPr algn="ctr"/>
            <a:r>
              <a:rPr lang="pt-BR" sz="3200" b="1">
                <a:cs typeface="Arial" charset="0"/>
              </a:rPr>
              <a:t>eletrônicos. </a:t>
            </a:r>
          </a:p>
        </p:txBody>
      </p:sp>
      <p:sp>
        <p:nvSpPr>
          <p:cNvPr id="14342" name="CaixaDeTexto 13"/>
          <p:cNvSpPr txBox="1">
            <a:spLocks noChangeArrowheads="1"/>
          </p:cNvSpPr>
          <p:nvPr/>
        </p:nvSpPr>
        <p:spPr bwMode="auto">
          <a:xfrm>
            <a:off x="23445788" y="32467550"/>
            <a:ext cx="74390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200" b="1">
                <a:cs typeface="Arial" charset="0"/>
              </a:rPr>
              <a:t>Figura 3: Simulação de </a:t>
            </a:r>
          </a:p>
          <a:p>
            <a:pPr algn="ctr"/>
            <a:r>
              <a:rPr lang="pt-BR" sz="3200" b="1">
                <a:cs typeface="Arial" charset="0"/>
              </a:rPr>
              <a:t>funcionamento do dissipador  com </a:t>
            </a:r>
          </a:p>
          <a:p>
            <a:pPr algn="ctr"/>
            <a:r>
              <a:rPr lang="pt-BR" sz="3200" b="1">
                <a:cs typeface="Arial" charset="0"/>
              </a:rPr>
              <a:t>filme CVD  (Tmáx = 44ºC e P = 198W).</a:t>
            </a:r>
          </a:p>
        </p:txBody>
      </p:sp>
      <p:sp>
        <p:nvSpPr>
          <p:cNvPr id="14343" name="CaixaDeTexto 19"/>
          <p:cNvSpPr txBox="1">
            <a:spLocks noChangeArrowheads="1"/>
          </p:cNvSpPr>
          <p:nvPr/>
        </p:nvSpPr>
        <p:spPr bwMode="auto">
          <a:xfrm>
            <a:off x="5256809" y="576263"/>
            <a:ext cx="2145764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6000" dirty="0">
                <a:cs typeface="Arial" charset="0"/>
              </a:rPr>
              <a:t>11ª MOSTRA DE PROJETOS DA ENGENHARIA ELÉTRICA</a:t>
            </a:r>
          </a:p>
        </p:txBody>
      </p:sp>
      <p:cxnSp>
        <p:nvCxnSpPr>
          <p:cNvPr id="29" name="Conector reto 28"/>
          <p:cNvCxnSpPr/>
          <p:nvPr/>
        </p:nvCxnSpPr>
        <p:spPr>
          <a:xfrm flipV="1">
            <a:off x="4681538" y="1655763"/>
            <a:ext cx="22105937" cy="31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346" name="Picture 12" descr="http://www.marcotomas.eu/electronica/imagens/varios16-com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282145" y="20306506"/>
            <a:ext cx="5783262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7" name="CaixaDeTexto 32"/>
          <p:cNvSpPr txBox="1">
            <a:spLocks noChangeArrowheads="1"/>
          </p:cNvSpPr>
          <p:nvPr/>
        </p:nvSpPr>
        <p:spPr bwMode="auto">
          <a:xfrm>
            <a:off x="4464721" y="27363290"/>
            <a:ext cx="79200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200" b="1" dirty="0">
                <a:cs typeface="Arial" charset="0"/>
              </a:rPr>
              <a:t>Figura 1: Dados.</a:t>
            </a:r>
          </a:p>
        </p:txBody>
      </p:sp>
      <p:sp>
        <p:nvSpPr>
          <p:cNvPr id="34" name="Título 15"/>
          <p:cNvSpPr txBox="1">
            <a:spLocks/>
          </p:cNvSpPr>
          <p:nvPr/>
        </p:nvSpPr>
        <p:spPr>
          <a:xfrm>
            <a:off x="1800225" y="33267650"/>
            <a:ext cx="29163963" cy="2255838"/>
          </a:xfrm>
          <a:prstGeom prst="rect">
            <a:avLst/>
          </a:prstGeom>
        </p:spPr>
        <p:txBody>
          <a:bodyPr lIns="390906" tIns="195453" rIns="390906" bIns="195453" anchor="ctr">
            <a:normAutofit/>
          </a:bodyPr>
          <a:lstStyle/>
          <a:p>
            <a:pPr algn="ctr" defTabSz="3909060" fontAlgn="auto">
              <a:spcAft>
                <a:spcPts val="0"/>
              </a:spcAft>
              <a:defRPr/>
            </a:pPr>
            <a:br>
              <a:rPr lang="pt-BR" sz="4000" dirty="0">
                <a:latin typeface="Arial" pitchFamily="34" charset="0"/>
                <a:ea typeface="+mj-ea"/>
                <a:cs typeface="Arial" pitchFamily="34" charset="0"/>
              </a:rPr>
            </a:br>
            <a:br>
              <a:rPr lang="pt-BR" sz="4000" dirty="0">
                <a:latin typeface="Arial" pitchFamily="34" charset="0"/>
                <a:ea typeface="+mj-ea"/>
                <a:cs typeface="Arial" pitchFamily="34" charset="0"/>
              </a:rPr>
            </a:br>
            <a:r>
              <a:rPr lang="pt-BR" sz="4000" b="1" dirty="0">
                <a:latin typeface="Arial" pitchFamily="34" charset="0"/>
                <a:ea typeface="+mj-ea"/>
                <a:cs typeface="Arial" pitchFamily="34" charset="0"/>
              </a:rPr>
              <a:t>Curso de ENGENHARIA ELÉTRICA da PUC Minas </a:t>
            </a:r>
            <a:r>
              <a:rPr lang="pt-BR" sz="4000" b="1" i="1" dirty="0">
                <a:latin typeface="Arial" pitchFamily="34" charset="0"/>
                <a:ea typeface="+mj-ea"/>
                <a:cs typeface="Arial" pitchFamily="34" charset="0"/>
              </a:rPr>
              <a:t>c</a:t>
            </a:r>
            <a:r>
              <a:rPr lang="pt-BR" sz="4000" b="1" i="1" dirty="0" err="1">
                <a:latin typeface="Arial" pitchFamily="34" charset="0"/>
                <a:ea typeface="+mj-ea"/>
                <a:cs typeface="Arial" pitchFamily="34" charset="0"/>
              </a:rPr>
              <a:t>ampus</a:t>
            </a:r>
            <a:r>
              <a:rPr lang="pt-BR" sz="4000" b="1" dirty="0">
                <a:latin typeface="Arial" pitchFamily="34" charset="0"/>
                <a:ea typeface="+mj-ea"/>
                <a:cs typeface="Arial" pitchFamily="34" charset="0"/>
              </a:rPr>
              <a:t> Poços de Caldas</a:t>
            </a:r>
          </a:p>
        </p:txBody>
      </p:sp>
      <p:sp>
        <p:nvSpPr>
          <p:cNvPr id="14349" name="AutoShape 4" descr="Ficheiro:Wuerfel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pic>
        <p:nvPicPr>
          <p:cNvPr id="14350" name="Imagem 18" descr="Sem título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68777" y="21674658"/>
            <a:ext cx="71993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1" name="AutoShape 8" descr="http://2.bp.blogspot.com/_AY62eqG11_A/TFrwmCIZiNI/AAAAAAAABsQ/jVzVM5csDCI/s1600/figura_1_rele_eletronico_1_.pn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pic>
        <p:nvPicPr>
          <p:cNvPr id="22" name="Imagem 21" descr="pucbrasa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7004050" y="0"/>
            <a:ext cx="5400000" cy="5638674"/>
          </a:xfrm>
          <a:prstGeom prst="rect">
            <a:avLst/>
          </a:prstGeom>
        </p:spPr>
      </p:pic>
      <p:sp>
        <p:nvSpPr>
          <p:cNvPr id="20" name="CaixaDeTexto 19"/>
          <p:cNvSpPr txBox="1">
            <a:spLocks noChangeArrowheads="1"/>
          </p:cNvSpPr>
          <p:nvPr/>
        </p:nvSpPr>
        <p:spPr bwMode="auto">
          <a:xfrm>
            <a:off x="6120905" y="1728442"/>
            <a:ext cx="205930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200" dirty="0">
                <a:cs typeface="Arial" charset="0"/>
              </a:rPr>
              <a:t>1º Semestre de 2018</a:t>
            </a:r>
          </a:p>
        </p:txBody>
      </p:sp>
      <p:pic>
        <p:nvPicPr>
          <p:cNvPr id="3" name="Imagem 2" descr="Uma imagem contendo texto&#10;&#10;Descrição gerada com alta confiança">
            <a:extLst>
              <a:ext uri="{FF2B5EF4-FFF2-40B4-BE49-F238E27FC236}">
                <a16:creationId xmlns:a16="http://schemas.microsoft.com/office/drawing/2014/main" id="{BE0A8851-F579-464E-B349-99FF438E6CC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76" y="13366"/>
            <a:ext cx="4681538" cy="646760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381</Words>
  <Application>Microsoft Office PowerPoint</Application>
  <PresentationFormat>Personalizar</PresentationFormat>
  <Paragraphs>64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NOME DO PROJETO Guilhermo Marconi - marconi@transmissaoradio.com – Xº Período  Alexander Graham Bell - bell@telefone.com – Yº Período Thomas Edison – edison@lampada.com.br – Zº Período </vt:lpstr>
    </vt:vector>
  </TitlesOfParts>
  <Company>Organisation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Template_Banner_Mostra_de_Projetos_PUC_Poços</dc:title>
  <dc:creator>Prof. Celso</dc:creator>
  <cp:lastModifiedBy>Celso Iwata Frison</cp:lastModifiedBy>
  <cp:revision>64</cp:revision>
  <dcterms:created xsi:type="dcterms:W3CDTF">2010-10-14T00:30:23Z</dcterms:created>
  <dcterms:modified xsi:type="dcterms:W3CDTF">2018-04-20T12:01:44Z</dcterms:modified>
</cp:coreProperties>
</file>